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96" r:id="rId3"/>
    <p:sldId id="274" r:id="rId4"/>
    <p:sldId id="298" r:id="rId5"/>
    <p:sldId id="291" r:id="rId6"/>
    <p:sldId id="305" r:id="rId7"/>
    <p:sldId id="289" r:id="rId8"/>
    <p:sldId id="290" r:id="rId9"/>
    <p:sldId id="293" r:id="rId10"/>
    <p:sldId id="294" r:id="rId11"/>
    <p:sldId id="292" r:id="rId12"/>
    <p:sldId id="307" r:id="rId13"/>
    <p:sldId id="271" r:id="rId14"/>
    <p:sldId id="304" r:id="rId15"/>
    <p:sldId id="303" r:id="rId16"/>
    <p:sldId id="299" r:id="rId17"/>
    <p:sldId id="301" r:id="rId18"/>
    <p:sldId id="302" r:id="rId19"/>
    <p:sldId id="280" r:id="rId20"/>
    <p:sldId id="270" r:id="rId21"/>
    <p:sldId id="258" r:id="rId22"/>
    <p:sldId id="259" r:id="rId23"/>
    <p:sldId id="261" r:id="rId24"/>
    <p:sldId id="262" r:id="rId25"/>
    <p:sldId id="265" r:id="rId26"/>
    <p:sldId id="263" r:id="rId27"/>
    <p:sldId id="285" r:id="rId28"/>
    <p:sldId id="286" r:id="rId29"/>
    <p:sldId id="287" r:id="rId30"/>
    <p:sldId id="306" r:id="rId31"/>
    <p:sldId id="295" r:id="rId32"/>
  </p:sldIdLst>
  <p:sldSz cx="12192000" cy="6858000"/>
  <p:notesSz cx="6858000" cy="9144000"/>
  <p:embeddedFontLs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Urbanist" panose="020B060402020202020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la" initials="M" lastIdx="5" clrIdx="0">
    <p:extLst>
      <p:ext uri="{19B8F6BF-5375-455C-9EA6-DF929625EA0E}">
        <p15:presenceInfo xmlns:p15="http://schemas.microsoft.com/office/powerpoint/2012/main" userId="Marie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C7DD"/>
    <a:srgbClr val="B0B0B0"/>
    <a:srgbClr val="C0C9D6"/>
    <a:srgbClr val="94A3B8"/>
    <a:srgbClr val="0D7377"/>
    <a:srgbClr val="20B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60"/>
  </p:normalViewPr>
  <p:slideViewPr>
    <p:cSldViewPr snapToGrid="0">
      <p:cViewPr>
        <p:scale>
          <a:sx n="70" d="100"/>
          <a:sy n="70" d="100"/>
        </p:scale>
        <p:origin x="72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983ad1d41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a983ad1d41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083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036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1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161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57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406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188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693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230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885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6190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981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983ad1d4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a983ad1d4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474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880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58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4898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681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02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89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27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68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048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85" name="Google Shape;85;p13"/>
          <p:cNvSpPr txBox="1"/>
          <p:nvPr/>
        </p:nvSpPr>
        <p:spPr>
          <a:xfrm>
            <a:off x="-144379" y="969444"/>
            <a:ext cx="12336379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lang="es-E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es-ES" sz="4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Ciudad que </a:t>
            </a:r>
            <a:r>
              <a:rPr lang="es-E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Nunca Duerme </a:t>
            </a:r>
          </a:p>
          <a:p>
            <a:pPr lvl="0" algn="ctr">
              <a:lnSpc>
                <a:spcPct val="110000"/>
              </a:lnSpc>
            </a:pPr>
            <a:r>
              <a:rPr lang="es-E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s-ES" sz="4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Movimiento: </a:t>
            </a:r>
            <a:endParaRPr lang="es-ES" sz="4000" b="1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110000"/>
              </a:lnSpc>
            </a:pPr>
            <a:r>
              <a:rPr lang="es-E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 Patrones de Viajes en Uber</a:t>
            </a:r>
          </a:p>
          <a:p>
            <a:pPr algn="ctr">
              <a:lnSpc>
                <a:spcPct val="110000"/>
              </a:lnSpc>
            </a:pPr>
            <a:r>
              <a:rPr lang="es-ES" sz="3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Nueva York </a:t>
            </a:r>
            <a:r>
              <a:rPr lang="es-E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(2009-2015)</a:t>
            </a:r>
          </a:p>
          <a:p>
            <a:pPr lvl="0" algn="ctr">
              <a:lnSpc>
                <a:spcPct val="110000"/>
              </a:lnSpc>
            </a:pPr>
            <a:endParaRPr lang="es-ES" sz="4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593430" y="4800119"/>
            <a:ext cx="5149515" cy="15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Autores</a:t>
            </a:r>
            <a:r>
              <a:rPr lang="en-US" sz="1600" b="0" i="0" u="none" strike="noStrike" cap="none" dirty="0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: Mariela </a:t>
            </a:r>
            <a:r>
              <a:rPr lang="en-US" sz="1600" b="0" i="0" u="none" strike="noStrike" cap="none" dirty="0" err="1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Arduini</a:t>
            </a:r>
            <a:r>
              <a:rPr lang="en-US" sz="1600" b="0" i="0" u="none" strike="noStrike" cap="none" dirty="0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, Adriel </a:t>
            </a:r>
            <a:r>
              <a:rPr lang="en-US" sz="1600" b="0" i="0" u="none" strike="noStrike" cap="none" dirty="0" err="1" smtClean="0">
                <a:solidFill>
                  <a:srgbClr val="94A3B8"/>
                </a:solidFill>
                <a:latin typeface="Roboto"/>
                <a:ea typeface="Roboto"/>
                <a:cs typeface="Roboto"/>
                <a:sym typeface="Roboto"/>
              </a:rPr>
              <a:t>Morrone</a:t>
            </a:r>
            <a:endParaRPr lang="en-US" sz="1600" b="0" i="0" u="none" strike="noStrike" cap="none" dirty="0" smtClean="0">
              <a:solidFill>
                <a:srgbClr val="94A3B8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60000"/>
              </a:lnSpc>
            </a:pPr>
            <a:r>
              <a:rPr lang="en-US" sz="1600" b="1" dirty="0" err="1">
                <a:solidFill>
                  <a:srgbClr val="94A3B8"/>
                </a:solidFill>
                <a:latin typeface="Roboto"/>
                <a:ea typeface="Roboto"/>
                <a:cs typeface="Roboto"/>
              </a:rPr>
              <a:t>Materia</a:t>
            </a:r>
            <a:r>
              <a:rPr lang="en-US" sz="1600" dirty="0">
                <a:solidFill>
                  <a:srgbClr val="94A3B8"/>
                </a:solidFill>
                <a:latin typeface="Roboto"/>
                <a:ea typeface="Roboto"/>
                <a:cs typeface="Roboto"/>
              </a:rPr>
              <a:t>: </a:t>
            </a:r>
            <a:r>
              <a:rPr lang="en-US" sz="1600" dirty="0" err="1">
                <a:solidFill>
                  <a:srgbClr val="94A3B8"/>
                </a:solidFill>
                <a:latin typeface="Roboto"/>
                <a:ea typeface="Roboto"/>
                <a:cs typeface="Roboto"/>
              </a:rPr>
              <a:t>Ciencia</a:t>
            </a:r>
            <a:r>
              <a:rPr lang="en-US" sz="1600" dirty="0">
                <a:solidFill>
                  <a:srgbClr val="94A3B8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600" dirty="0" err="1" smtClean="0">
                <a:solidFill>
                  <a:srgbClr val="94A3B8"/>
                </a:solidFill>
                <a:latin typeface="Roboto"/>
                <a:ea typeface="Roboto"/>
                <a:cs typeface="Roboto"/>
              </a:rPr>
              <a:t>Datos</a:t>
            </a:r>
            <a:r>
              <a:rPr lang="en-US" sz="1600" dirty="0" smtClean="0">
                <a:solidFill>
                  <a:srgbClr val="94A3B8"/>
                </a:solidFill>
                <a:latin typeface="Roboto"/>
                <a:ea typeface="Roboto"/>
                <a:cs typeface="Roboto"/>
              </a:rPr>
              <a:t> para </a:t>
            </a:r>
            <a:r>
              <a:rPr lang="en-US" sz="1600" dirty="0" err="1">
                <a:solidFill>
                  <a:srgbClr val="94A3B8"/>
                </a:solidFill>
                <a:latin typeface="Roboto"/>
                <a:ea typeface="Roboto"/>
                <a:cs typeface="Roboto"/>
              </a:rPr>
              <a:t>Economía</a:t>
            </a:r>
            <a:r>
              <a:rPr lang="en-US" sz="1600" dirty="0">
                <a:solidFill>
                  <a:srgbClr val="94A3B8"/>
                </a:solidFill>
                <a:latin typeface="Roboto"/>
                <a:ea typeface="Roboto"/>
                <a:cs typeface="Roboto"/>
              </a:rPr>
              <a:t> y </a:t>
            </a:r>
            <a:r>
              <a:rPr lang="en-US" sz="1600" dirty="0" err="1">
                <a:solidFill>
                  <a:srgbClr val="94A3B8"/>
                </a:solidFill>
                <a:latin typeface="Roboto"/>
                <a:ea typeface="Roboto"/>
                <a:cs typeface="Roboto"/>
              </a:rPr>
              <a:t>Negocios</a:t>
            </a:r>
            <a:endParaRPr lang="en-US" sz="1600" dirty="0">
              <a:solidFill>
                <a:srgbClr val="94A3B8"/>
              </a:solidFill>
              <a:latin typeface="Roboto"/>
              <a:ea typeface="Roboto"/>
              <a:cs typeface="Roboto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Profesor</a:t>
            </a:r>
            <a:r>
              <a:rPr lang="en-US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: </a:t>
            </a:r>
            <a:r>
              <a:rPr lang="en-US" sz="1600" dirty="0" err="1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Nicolás</a:t>
            </a:r>
            <a:r>
              <a:rPr lang="en-US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sz="1600" dirty="0" err="1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Sidicaro</a:t>
            </a:r>
            <a:endParaRPr lang="en-US" sz="1600" dirty="0" smtClean="0">
              <a:solidFill>
                <a:srgbClr val="94A3B8"/>
              </a:solidFill>
              <a:latin typeface="Roboto"/>
              <a:ea typeface="Roboto"/>
              <a:sym typeface="Roboto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30</a:t>
            </a:r>
            <a:r>
              <a:rPr lang="en-US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 </a:t>
            </a:r>
            <a:r>
              <a:rPr lang="en-US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de </a:t>
            </a:r>
            <a:r>
              <a:rPr lang="es-AR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Noviembre</a:t>
            </a:r>
            <a:r>
              <a:rPr lang="en-US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 2025</a:t>
            </a:r>
            <a:endParaRPr lang="en-US" sz="1600" dirty="0">
              <a:solidFill>
                <a:srgbClr val="94A3B8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98358" y="1249490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1748" y="2439367"/>
            <a:ext cx="5229225" cy="270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6550" y="4298165"/>
            <a:ext cx="14763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8174" y="4298165"/>
            <a:ext cx="14763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29800" y="4298165"/>
            <a:ext cx="14763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581025" y="2657475"/>
            <a:ext cx="549068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2E2E2"/>
                </a:solidFill>
                <a:latin typeface="Urbanist"/>
                <a:ea typeface="Urbanist"/>
                <a:cs typeface="Urbanist"/>
                <a:sym typeface="Urbanist"/>
              </a:rPr>
              <a:t>Auditoría de Calidad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581025" y="3171825"/>
            <a:ext cx="52292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Se realizó un escaneo exhaustivo en busca de valores nulos (NA) en todas las dimensiones de la base de datos.</a:t>
            </a:r>
            <a:endParaRPr lang="es-AR"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581025" y="3981450"/>
            <a:ext cx="52292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La integridad de los datos es fundamental para garantizar que los modelos de regresión y las pruebas de hipótesis no se vean sesgados por información incompleta.</a:t>
            </a:r>
            <a:endParaRPr lang="es-AR" dirty="0"/>
          </a:p>
        </p:txBody>
      </p:sp>
      <p:sp>
        <p:nvSpPr>
          <p:cNvPr id="108" name="Google Shape;108;p14"/>
          <p:cNvSpPr txBox="1"/>
          <p:nvPr/>
        </p:nvSpPr>
        <p:spPr>
          <a:xfrm>
            <a:off x="6686550" y="2801242"/>
            <a:ext cx="4619625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0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686550" y="3658492"/>
            <a:ext cx="4619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DATOS FALTANTES DETECTADOS</a:t>
            </a:r>
            <a:endParaRPr/>
          </a:p>
        </p:txBody>
      </p:sp>
      <p:pic>
        <p:nvPicPr>
          <p:cNvPr id="111" name="Google Shape;11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21501" y="4402940"/>
            <a:ext cx="8572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34425" y="4402940"/>
            <a:ext cx="762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39375" y="4402940"/>
            <a:ext cx="133350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Integridad de los Datos (Missing Values)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4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514600"/>
            <a:ext cx="53244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514600"/>
            <a:ext cx="532447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876300" y="3762375"/>
            <a:ext cx="47339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FILTROS APLICADOS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876299" y="4033405"/>
            <a:ext cx="47339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Eliminación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Outliers, Coordenadas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Nulas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y Tarifas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Erróneas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79" name="Google Shape;179;p18"/>
          <p:cNvSpPr txBox="1"/>
          <p:nvPr/>
        </p:nvSpPr>
        <p:spPr>
          <a:xfrm>
            <a:off x="6581775" y="3762375"/>
            <a:ext cx="4733925" cy="2308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DATASET </a:t>
            </a:r>
            <a:r>
              <a:rPr lang="en-US" sz="1500" b="0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FINAL: 192.380 OBSERVACIONES</a:t>
            </a:r>
          </a:p>
        </p:txBody>
      </p:sp>
      <p:sp>
        <p:nvSpPr>
          <p:cNvPr id="180" name="Google Shape;180;p18"/>
          <p:cNvSpPr txBox="1"/>
          <p:nvPr/>
        </p:nvSpPr>
        <p:spPr>
          <a:xfrm>
            <a:off x="6581775" y="4033405"/>
            <a:ext cx="47339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96,2</a:t>
            </a: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% de la muestra retenido</a:t>
            </a:r>
            <a:r>
              <a:rPr 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Datos consistentes, enriquecidos con nuevas variables (Distancia, Time </a:t>
            </a:r>
            <a:r>
              <a:rPr lang="es-AR" sz="15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Period</a:t>
            </a: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 y listos para inferencia.</a:t>
            </a:r>
            <a:endParaRPr lang="es-AR" dirty="0"/>
          </a:p>
        </p:txBody>
      </p:sp>
      <p:pic>
        <p:nvPicPr>
          <p:cNvPr id="181" name="Google Shape;181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7512" y="296227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96325" y="2962275"/>
            <a:ext cx="5048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Resumen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del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Proceso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Limpieza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08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6" y="4122158"/>
            <a:ext cx="5604567" cy="2241826"/>
          </a:xfrm>
          <a:prstGeom prst="round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76" y="4122158"/>
            <a:ext cx="5604567" cy="2241827"/>
          </a:xfrm>
          <a:prstGeom prst="roundRect">
            <a:avLst/>
          </a:prstGeom>
        </p:spPr>
      </p:pic>
      <p:sp>
        <p:nvSpPr>
          <p:cNvPr id="101" name="Google Shape;101;p14"/>
          <p:cNvSpPr txBox="1"/>
          <p:nvPr/>
        </p:nvSpPr>
        <p:spPr>
          <a:xfrm>
            <a:off x="432169" y="337286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3600" b="1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Impacto de la limpieza: </a:t>
            </a:r>
            <a:r>
              <a:rPr lang="es-ES" sz="3600" b="1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s-ES" sz="3600" b="1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s-ES" sz="3600" b="1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y</a:t>
            </a:r>
            <a:r>
              <a:rPr lang="es-ES" sz="3600" b="1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s-ES" sz="3600" b="1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Distancia</a:t>
            </a:r>
            <a:endParaRPr lang="es-ES" sz="3600" dirty="0">
              <a:solidFill>
                <a:srgbClr val="4BC7DD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8734" y="1251264"/>
            <a:ext cx="53917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limpieza de datos transformó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el dataset,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logrando un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impacto sustancial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al eliminar anomalías como tarifas negativas, viajes con distancia cero y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coordenadas inválidas. </a:t>
            </a:r>
          </a:p>
          <a:p>
            <a:pPr algn="just"/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El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cambio más significativo fue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</a:t>
            </a:r>
            <a:r>
              <a:rPr lang="es-ES" b="1" dirty="0" smtClean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reducción de la desviación estándar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 la distribución de la Distancia: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380,05 Km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3,49 Km. </a:t>
            </a:r>
          </a:p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dispersión de la Tarifa también fue aplacada en una menor medida: $9,9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Wingdings" panose="05000000000000000000" pitchFamily="2" charset="2"/>
              </a:rPr>
              <a:t> $8,86. </a:t>
            </a:r>
          </a:p>
          <a:p>
            <a:pPr algn="just"/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  <a:sym typeface="Wingdings" panose="05000000000000000000" pitchFamily="2" charset="2"/>
            </a:endParaRPr>
          </a:p>
          <a:p>
            <a:pPr algn="just"/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Ambas distribuciones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mantienen aún su profundo sesgo positivo,</a:t>
            </a:r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138176" y="1251264"/>
            <a:ext cx="55044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pero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el corte estipulado para Tarifa en $60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arroja un nuevo máximo para la distribución de $59,90. El mayor valor registrado para Distancia es ahora 31.15 Km.</a:t>
            </a:r>
          </a:p>
          <a:p>
            <a:pPr algn="just"/>
            <a:endParaRPr lang="es-ES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Respecto a las medidas de tendencia central, las medias se sitúan ahora en $11,15 y 3,31 Km respectivamente, siendo de nuevo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la </a:t>
            </a:r>
            <a:r>
              <a:rPr lang="es-ES" b="1" dirty="0" smtClean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Distancia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la variable con mayor </a:t>
            </a:r>
            <a:r>
              <a:rPr lang="es-ES" b="1" dirty="0" smtClean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cambio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b="1" dirty="0" smtClean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relativo,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tanto que su mediana, más robusta a outliers, también se ve levemente modificada al alza producto de eliminar las distancias nulas: 2,18 Km. </a:t>
            </a:r>
          </a:p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mediana de Tarifa sigue estable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en $8,5.</a:t>
            </a:r>
          </a:p>
        </p:txBody>
      </p:sp>
    </p:spTree>
    <p:extLst>
      <p:ext uri="{BB962C8B-B14F-4D97-AF65-F5344CB8AC3E}">
        <p14:creationId xmlns:p14="http://schemas.microsoft.com/office/powerpoint/2010/main" val="156476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/>
        </p:nvSpPr>
        <p:spPr>
          <a:xfrm>
            <a:off x="507912" y="522383"/>
            <a:ext cx="1158144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100" b="1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Impacto</a:t>
            </a:r>
            <a:r>
              <a:rPr lang="en-US" sz="3100" b="1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de la </a:t>
            </a:r>
            <a:r>
              <a:rPr lang="es-AR" sz="3100" b="1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limpieza</a:t>
            </a:r>
            <a:r>
              <a:rPr lang="en-US" sz="3100" b="1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  <a:endParaRPr lang="en-US" sz="3100" b="1" dirty="0" smtClean="0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100" b="1" i="0" u="none" strike="noStrike" cap="none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Correlación </a:t>
            </a:r>
            <a:r>
              <a:rPr lang="es-AR" sz="3100" b="1" i="0" u="none" strike="noStrike" cap="none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de Variables</a:t>
            </a:r>
            <a:endParaRPr lang="es-AR" sz="3100" dirty="0">
              <a:solidFill>
                <a:srgbClr val="4BC7DD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21333" y="1858228"/>
            <a:ext cx="2157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500" b="1" dirty="0" smtClean="0">
                <a:solidFill>
                  <a:schemeClr val="bg1"/>
                </a:solidFill>
                <a:latin typeface="Urbanist"/>
                <a:ea typeface="Urbanist"/>
                <a:cs typeface="Urbanist"/>
              </a:rPr>
              <a:t>Coeficientes </a:t>
            </a:r>
            <a:r>
              <a:rPr lang="es-AR" sz="1500" b="1" dirty="0" smtClean="0">
                <a:solidFill>
                  <a:schemeClr val="bg1"/>
                </a:solidFill>
                <a:latin typeface="Urbanist"/>
                <a:ea typeface="Urbanist"/>
                <a:cs typeface="Urbanist"/>
              </a:rPr>
              <a:t>ex-ante</a:t>
            </a:r>
            <a:endParaRPr lang="es-AR" sz="1500" b="1" dirty="0">
              <a:solidFill>
                <a:schemeClr val="bg1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903377" y="1858227"/>
            <a:ext cx="3815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500" b="1" dirty="0" smtClean="0">
                <a:solidFill>
                  <a:schemeClr val="bg1"/>
                </a:solidFill>
                <a:latin typeface="Urbanist"/>
                <a:ea typeface="Urbanist"/>
                <a:cs typeface="Urbanist"/>
              </a:rPr>
              <a:t>Coeficientes </a:t>
            </a:r>
            <a:r>
              <a:rPr lang="es-AR" sz="1500" b="1" dirty="0" smtClean="0">
                <a:solidFill>
                  <a:schemeClr val="bg1"/>
                </a:solidFill>
                <a:latin typeface="Urbanist"/>
                <a:ea typeface="Urbanist"/>
                <a:cs typeface="Urbanist"/>
              </a:rPr>
              <a:t>ex-post</a:t>
            </a:r>
            <a:endParaRPr lang="es-AR" sz="1500" b="1" dirty="0">
              <a:solidFill>
                <a:schemeClr val="bg1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4" name="AutoShape 2" descr="http://127.0.0.1:25765/graphics/plot_zoom_png?width=1920&amp;height=1017"/>
          <p:cNvSpPr>
            <a:spLocks noChangeAspect="1" noChangeArrowheads="1"/>
          </p:cNvSpPr>
          <p:nvPr/>
        </p:nvSpPr>
        <p:spPr bwMode="auto">
          <a:xfrm>
            <a:off x="4006488" y="10024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40" y="2181393"/>
            <a:ext cx="4355658" cy="39200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0" y="2181393"/>
            <a:ext cx="4357351" cy="392161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071547" y="1294506"/>
            <a:ext cx="297238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limpieza de datos tuvo un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impacto significativo en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los coeficientes de correlación de Pearson: El cambio más drástico fue en la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correlación entre Distancia (km) y Tarifa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, la cual pasó de ser casi nula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(0,02 ex-ante)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a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ser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muy fuerte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(0,9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ex-post),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lo que indica que la Distancia ganó gran poder explicativo para la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T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arifa luego del tratamiento de datos anómalos, justificando un análisis de regresión entre ambas.</a:t>
            </a:r>
          </a:p>
          <a:p>
            <a:pPr algn="just"/>
            <a:endParaRPr lang="es-ES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Al mismo tiempo, nótese el alza en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correlación de la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T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arifa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con las variables de geolocalización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(esp. Longitud de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Origen y Destino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), producto del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Bounding Box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aplicado a las coordenadas geográficas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que eliminó posibles distorsiones en los datos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y que sugiere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que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la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ubicación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también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podría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influir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moderadamente en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el costo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del viaje.</a:t>
            </a:r>
            <a:endParaRPr lang="es-AR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13176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6080761" y="2521060"/>
            <a:ext cx="570585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40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Tipología </a:t>
            </a:r>
            <a:r>
              <a:rPr lang="es-ES" sz="4000" b="1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de Viajes</a:t>
            </a:r>
            <a:r>
              <a:rPr lang="es-ES" sz="40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</a:p>
          <a:p>
            <a:pPr lvl="0"/>
            <a:r>
              <a:rPr lang="es-ES" sz="3200" b="1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Análisis de Variables </a:t>
            </a:r>
            <a:r>
              <a:rPr lang="es-ES" sz="3200" b="1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Categóricas </a:t>
            </a:r>
          </a:p>
          <a:p>
            <a:pPr lvl="0"/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49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07" y="1475369"/>
            <a:ext cx="6715534" cy="4029320"/>
          </a:xfrm>
          <a:prstGeom prst="round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06639" y="1027818"/>
            <a:ext cx="4434841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AR" altLang="es-AR" sz="2200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Uber es predominantemente un servicio de transporte </a:t>
            </a:r>
            <a:r>
              <a:rPr lang="es-AR" altLang="es-AR" sz="22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individual</a:t>
            </a:r>
            <a:r>
              <a:rPr lang="es-AR" altLang="es-AR" sz="22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endParaRPr lang="es-AR" altLang="es-AR" sz="22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AR" altLang="es-AR" sz="1500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AR" altLang="es-AR"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alt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distribución de frecuencias de viajes por pasajeros es extremadamente asimétrica:</a:t>
            </a:r>
            <a:endParaRPr lang="es-AR" altLang="es-AR"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altLang="es-AR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El 84.2% de los viajes tiene 1 o 2 </a:t>
            </a:r>
            <a:r>
              <a:rPr lang="es-AR" altLang="es-AR" sz="1500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pasajeros.</a:t>
            </a:r>
            <a:endParaRPr lang="es-AR" altLang="es-AR" sz="1500" b="1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AR" altLang="es-AR" sz="1500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AR" altLang="es-AR" sz="1500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alt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Notamos, sin embargo, un </a:t>
            </a:r>
            <a:r>
              <a:rPr lang="es-AR" altLang="es-AR" sz="1500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repunte </a:t>
            </a:r>
            <a:r>
              <a:rPr lang="es-AR" altLang="es-AR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en 5 </a:t>
            </a:r>
            <a:r>
              <a:rPr lang="es-AR" altLang="es-AR" sz="1500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pasajeros</a:t>
            </a:r>
            <a:r>
              <a:rPr lang="es-AR" altLang="es-AR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AR" alt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Esta </a:t>
            </a:r>
            <a:r>
              <a:rPr lang="es-AR" altLang="es-AR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categoría </a:t>
            </a:r>
            <a:r>
              <a:rPr lang="es-AR" alt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es considerablemente </a:t>
            </a:r>
            <a:r>
              <a:rPr lang="es-AR" altLang="es-AR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mayor </a:t>
            </a:r>
            <a:r>
              <a:rPr lang="es-AR" alt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que sus dos predecesoras.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AR" altLang="es-AR"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s-AR" altLang="es-AR"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AR" alt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Esto determina que la </a:t>
            </a:r>
            <a:r>
              <a:rPr lang="es-AR" altLang="es-AR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demanda de capacidad vehicular no decrece </a:t>
            </a:r>
            <a:r>
              <a:rPr lang="es-AR" alt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uniformemente, y </a:t>
            </a:r>
            <a:r>
              <a:rPr lang="es-ES" altLang="es-AR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sugiere comportamientos diferenciados entre grupos pequeños (1-2) y grupos grandes (5-6</a:t>
            </a:r>
            <a:r>
              <a:rPr lang="es-ES" alt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), </a:t>
            </a:r>
            <a:r>
              <a:rPr lang="es-ES" altLang="es-AR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aunque las causas </a:t>
            </a:r>
            <a:r>
              <a:rPr lang="es-ES" alt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específicas exceden los márgenes de esta investigación.</a:t>
            </a:r>
            <a:endParaRPr lang="es-AR" altLang="es-AR"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149569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5692" y="1081087"/>
            <a:ext cx="5229225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4" y="1081087"/>
            <a:ext cx="5229225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786218" y="2219324"/>
            <a:ext cx="4670583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8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¿</a:t>
            </a: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Por</a:t>
            </a:r>
            <a:r>
              <a:rPr lang="en-US" sz="21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qué</a:t>
            </a:r>
            <a:r>
              <a:rPr lang="en-US" sz="21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no </a:t>
            </a: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Numérica</a:t>
            </a:r>
            <a:r>
              <a:rPr lang="en-US" sz="21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?</a:t>
            </a:r>
            <a:endParaRPr dirty="0"/>
          </a:p>
        </p:txBody>
      </p:sp>
      <p:sp>
        <p:nvSpPr>
          <p:cNvPr id="97" name="Google Shape;97;p14"/>
          <p:cNvSpPr txBox="1"/>
          <p:nvPr/>
        </p:nvSpPr>
        <p:spPr>
          <a:xfrm>
            <a:off x="6786218" y="2876549"/>
            <a:ext cx="44481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Tratarla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como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continua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implicaría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que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tener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2 </a:t>
            </a:r>
            <a:r>
              <a:rPr lang="en-US" sz="15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pasajeros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"el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doble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" que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tener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1, o que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existe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un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promedio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con </a:t>
            </a:r>
            <a:r>
              <a:rPr lang="en-US" sz="1500" b="1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1,5 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personas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6786218" y="4124324"/>
            <a:ext cx="44481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contexto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Uber, el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número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pasajeros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define el </a:t>
            </a:r>
            <a:r>
              <a:rPr lang="en-US" sz="15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Tipo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5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Servicio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UberX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vs.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UberXL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), no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una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magnitud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lineal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acumulativa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971550" y="2395537"/>
            <a:ext cx="4670583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95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Enfoque</a:t>
            </a:r>
            <a:r>
              <a:rPr lang="en-US" sz="21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Categórica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971550" y="3052762"/>
            <a:ext cx="4448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Clasificamos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grupos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discretos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endParaRPr dirty="0"/>
          </a:p>
        </p:txBody>
      </p:sp>
      <p:pic>
        <p:nvPicPr>
          <p:cNvPr id="101" name="Google Shape;101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6218" y="2247899"/>
            <a:ext cx="194816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2424112"/>
            <a:ext cx="299591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971550" y="3652837"/>
            <a:ext cx="4448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81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Solo (1)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estándar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971550" y="4052887"/>
            <a:ext cx="4448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81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Pareja/Pequeño (2-4)</a:t>
            </a:r>
            <a:r>
              <a:rPr lang="en-US" sz="1500" b="0" i="0" u="none" strike="noStrike" cap="non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 Grupo estándar.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971550" y="4452937"/>
            <a:ext cx="44481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81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Grande (5-6)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Requiere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vehículo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XL.</a:t>
            </a:r>
            <a:endParaRPr dirty="0"/>
          </a:p>
        </p:txBody>
      </p:sp>
      <p:pic>
        <p:nvPicPr>
          <p:cNvPr id="106" name="Google Shape;106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550" y="3709987"/>
            <a:ext cx="2381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550" y="4110037"/>
            <a:ext cx="2381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1550" y="4510087"/>
            <a:ext cx="2381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Variable: Cantidad de Pasajeros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90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/>
        </p:nvSpPr>
        <p:spPr>
          <a:xfrm>
            <a:off x="425577" y="867684"/>
            <a:ext cx="3469767" cy="513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AR" sz="2000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Patrón Bimodal: Dos Picos de Demanda Diferenciados</a:t>
            </a:r>
          </a:p>
          <a:p>
            <a:pPr lvl="0"/>
            <a:endParaRPr lang="es-AR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lvl="0"/>
            <a:endParaRPr lang="es-AR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algn="just"/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demanda de viajes categorizada por la hora del día se ve acarreada por dos grandes picos, señalizados </a:t>
            </a:r>
            <a:r>
              <a:rPr lang="es-AR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por las barras 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naranjas:</a:t>
            </a:r>
          </a:p>
          <a:p>
            <a:pPr algn="just"/>
            <a:endParaRPr lang="es-AR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lvl="0"/>
            <a:r>
              <a:rPr lang="es-AR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Pico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AR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matutino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: el commuting laboral tradicional hacia los centros de trabajo.</a:t>
            </a:r>
          </a:p>
          <a:p>
            <a:pPr lvl="0" algn="just"/>
            <a:endParaRPr lang="es-AR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lvl="0" algn="just"/>
            <a:r>
              <a:rPr lang="es-AR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Pico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AR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vespertino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: mix que combina commuting desde los centros de trabajo a los hogares con salidas nocturnas, como cenas y eventos sociales, típicos de una ciudad cosmopolita como NYC.</a:t>
            </a:r>
          </a:p>
          <a:p>
            <a:pPr lvl="0"/>
            <a:endParaRPr lang="es-AR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lvl="0"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Aún en períodos de valle existe una demanda base: NYC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nunca "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duerme” completamente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en términos de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movilidad.</a:t>
            </a:r>
            <a:endParaRPr lang="es-AR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lvl="0"/>
            <a:endParaRPr lang="es-AR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lvl="0"/>
            <a:endParaRPr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48" y="1098517"/>
            <a:ext cx="7641905" cy="458514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4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1246385"/>
            <a:ext cx="6838101" cy="4102860"/>
          </a:xfrm>
          <a:prstGeom prst="round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461504" y="2235570"/>
            <a:ext cx="41696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demanda de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viajes sigue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un patrón de crecimiento progresivo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durante la semana laboral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con un </a:t>
            </a:r>
            <a:r>
              <a:rPr lang="es-ES" b="1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pico </a:t>
            </a:r>
            <a:r>
              <a:rPr lang="es-ES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máximo en el viernes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(que representa el 15,4% de las observaciones de la muestra),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manteniéndose alta el sábado, y cayendo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el domingo.</a:t>
            </a:r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Esta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distribución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 frecuencias relativamente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uniforme a lo largo de la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semana con una base en los lunes de 12,6%, refleja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naturaleza característica de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Nueva York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como </a:t>
            </a:r>
            <a:r>
              <a:rPr lang="es-ES" b="1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centro urbano de actividad constante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, donde el fin de semana no representa una disminución dramática en la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movilidad,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sino simplemente una reconfiguración del tipo de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desplazamientos.</a:t>
            </a:r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461504" y="1074494"/>
            <a:ext cx="4392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AR" sz="22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Demanda </a:t>
            </a:r>
            <a:r>
              <a:rPr lang="es-ES" altLang="es-AR" sz="2200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Constante: </a:t>
            </a:r>
            <a:endParaRPr lang="es-ES" altLang="es-AR" sz="2200" b="1" dirty="0" smtClean="0">
              <a:solidFill>
                <a:srgbClr val="4BC7DD"/>
              </a:solidFill>
              <a:latin typeface="Urbanist"/>
              <a:ea typeface="Urbanist"/>
              <a:cs typeface="Urbanist"/>
            </a:endParaRPr>
          </a:p>
          <a:p>
            <a:r>
              <a:rPr lang="es-ES" altLang="es-AR" sz="22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Uniformidad Semanal</a:t>
            </a:r>
            <a:endParaRPr lang="es-AR" altLang="es-AR" sz="22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172884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685560" y="2898052"/>
            <a:ext cx="519064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Análisis</a:t>
            </a:r>
            <a:r>
              <a:rPr lang="en-US" sz="4000" b="1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Inferencial</a:t>
            </a:r>
            <a:endParaRPr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33" t="1954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713839" y="1031544"/>
            <a:ext cx="519064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AR" sz="4000" b="1" dirty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Introducción</a:t>
            </a:r>
            <a:endParaRPr sz="1600" dirty="0"/>
          </a:p>
        </p:txBody>
      </p:sp>
      <p:pic>
        <p:nvPicPr>
          <p:cNvPr id="1026" name="Picture 2" descr="un letrero de la calle en un poste frente a un edific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006" y="21502"/>
            <a:ext cx="56459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597239" y="2929862"/>
            <a:ext cx="5423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Este proyecto de ciencia de datos analiza un </a:t>
            </a:r>
            <a:r>
              <a:rPr lang="es-E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dataset de </a:t>
            </a:r>
            <a:r>
              <a:rPr lang="es-ES" sz="1500" b="1" dirty="0">
                <a:solidFill>
                  <a:schemeClr val="bg1">
                    <a:lumMod val="95000"/>
                  </a:schemeClr>
                </a:solidFill>
                <a:latin typeface="Urbanist"/>
                <a:ea typeface="Urbanist"/>
                <a:cs typeface="Urbanist"/>
              </a:rPr>
              <a:t>200,000 viajes en Uber en </a:t>
            </a:r>
            <a:r>
              <a:rPr lang="es-ES" sz="1500" b="1" dirty="0" smtClean="0">
                <a:solidFill>
                  <a:schemeClr val="bg1">
                    <a:lumMod val="95000"/>
                  </a:schemeClr>
                </a:solidFill>
                <a:latin typeface="Urbanist"/>
                <a:ea typeface="Urbanist"/>
                <a:cs typeface="Urbanist"/>
              </a:rPr>
              <a:t>Nueva York </a:t>
            </a:r>
            <a:r>
              <a:rPr lang="es-ES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entre </a:t>
            </a:r>
            <a:r>
              <a:rPr lang="es-ES" sz="1500" b="1" dirty="0" smtClean="0">
                <a:solidFill>
                  <a:schemeClr val="bg1">
                    <a:lumMod val="95000"/>
                  </a:schemeClr>
                </a:solidFill>
                <a:latin typeface="Urbanist"/>
                <a:ea typeface="Urbanist"/>
                <a:cs typeface="Urbanist"/>
              </a:rPr>
              <a:t>enero de 2009 </a:t>
            </a:r>
            <a:r>
              <a:rPr lang="es-ES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y</a:t>
            </a:r>
            <a:r>
              <a:rPr lang="es-ES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sz="1500" b="1" dirty="0" smtClean="0">
                <a:solidFill>
                  <a:schemeClr val="bg1">
                    <a:lumMod val="95000"/>
                  </a:schemeClr>
                </a:solidFill>
                <a:latin typeface="Urbanist"/>
                <a:ea typeface="Urbanist"/>
                <a:cs typeface="Urbanist"/>
              </a:rPr>
              <a:t>junio de 2015</a:t>
            </a:r>
            <a:r>
              <a:rPr lang="es-ES" sz="1500" b="1" dirty="0">
                <a:solidFill>
                  <a:schemeClr val="bg1">
                    <a:lumMod val="95000"/>
                  </a:schemeClr>
                </a:solidFill>
                <a:latin typeface="Urbanist"/>
                <a:ea typeface="Urbanist"/>
                <a:cs typeface="Urbanist"/>
              </a:rPr>
              <a:t>. </a:t>
            </a:r>
            <a:endParaRPr lang="es-ES" sz="1500" b="1" dirty="0" smtClean="0">
              <a:solidFill>
                <a:schemeClr val="bg1">
                  <a:lumMod val="95000"/>
                </a:schemeClr>
              </a:solidFill>
              <a:latin typeface="Urbanist"/>
              <a:ea typeface="Urbanist"/>
              <a:cs typeface="Urbanist"/>
            </a:endParaRPr>
          </a:p>
          <a:p>
            <a:pPr algn="just"/>
            <a:endParaRPr lang="es-ES"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algn="just"/>
            <a:r>
              <a:rPr lang="es-E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 </a:t>
            </a:r>
            <a:r>
              <a:rPr lang="es-ES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través de un flujo de trabajo estructurado en R, se realiza limpieza de </a:t>
            </a:r>
            <a:r>
              <a:rPr lang="es-E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los datos</a:t>
            </a:r>
            <a:r>
              <a:rPr lang="es-ES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, estadística descriptiva, visualización y análisis inferencial </a:t>
            </a:r>
            <a:r>
              <a:rPr lang="es-E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para</a:t>
            </a:r>
            <a:r>
              <a:rPr lang="es-ES" sz="1500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validar hipótesis sobre el </a:t>
            </a:r>
            <a:r>
              <a:rPr lang="es-ES" sz="1500" b="1" dirty="0">
                <a:solidFill>
                  <a:schemeClr val="bg1">
                    <a:lumMod val="95000"/>
                  </a:schemeClr>
                </a:solidFill>
                <a:latin typeface="Urbanist"/>
                <a:ea typeface="Urbanist"/>
                <a:cs typeface="Urbanist"/>
              </a:rPr>
              <a:t>comportamiento </a:t>
            </a:r>
            <a:r>
              <a:rPr lang="es-ES" sz="1500" b="1" dirty="0" smtClean="0">
                <a:solidFill>
                  <a:schemeClr val="bg1">
                    <a:lumMod val="95000"/>
                  </a:schemeClr>
                </a:solidFill>
                <a:latin typeface="Urbanist"/>
                <a:ea typeface="Urbanist"/>
                <a:cs typeface="Urbanist"/>
              </a:rPr>
              <a:t>tarifario </a:t>
            </a:r>
            <a:r>
              <a:rPr lang="es-E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 los viajes en la App.</a:t>
            </a:r>
            <a:endParaRPr lang="es-ES"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15341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1748" y="1228725"/>
            <a:ext cx="4978146" cy="498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50" y="1228725"/>
            <a:ext cx="4978146" cy="498614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734731" y="2990850"/>
            <a:ext cx="4670583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14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Modelado</a:t>
            </a:r>
            <a:r>
              <a:rPr lang="en-US" sz="21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Predictivo</a:t>
            </a:r>
            <a:endParaRPr dirty="0">
              <a:solidFill>
                <a:srgbClr val="4BC7DD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971551" y="3648075"/>
            <a:ext cx="4292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Establecer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un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modelo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regresión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robusto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para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explicar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la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relación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entre la </a:t>
            </a:r>
            <a:r>
              <a:rPr lang="en-US" sz="1500" b="1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y la </a:t>
            </a:r>
            <a:r>
              <a:rPr lang="en-US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Distancia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del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determinando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la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elasticidad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del </a:t>
            </a:r>
            <a:r>
              <a:rPr lang="en-US" sz="15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precio</a:t>
            </a:r>
            <a:endParaRPr dirty="0"/>
          </a:p>
        </p:txBody>
      </p:sp>
      <p:sp>
        <p:nvSpPr>
          <p:cNvPr id="97" name="Google Shape;97;p14"/>
          <p:cNvSpPr txBox="1"/>
          <p:nvPr/>
        </p:nvSpPr>
        <p:spPr>
          <a:xfrm>
            <a:off x="6549172" y="2990850"/>
            <a:ext cx="4670583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29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Validación</a:t>
            </a:r>
            <a:r>
              <a:rPr lang="en-US" sz="2100" b="1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2100" b="1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Hipótesis</a:t>
            </a:r>
            <a:endParaRPr sz="2100" b="1" dirty="0">
              <a:solidFill>
                <a:srgbClr val="4BC7DD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6772275" y="3648075"/>
            <a:ext cx="422437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Determinar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estadísticamente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si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existe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fenómeno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"</a:t>
            </a:r>
            <a:r>
              <a:rPr lang="en-US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Surge</a:t>
            </a:r>
            <a:r>
              <a:rPr lang="en-US" sz="1500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Pricing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"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dinámicas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),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comparando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precios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las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</a:t>
            </a:r>
            <a:r>
              <a:rPr lang="en-US" sz="1500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arifas</a:t>
            </a:r>
            <a:r>
              <a:rPr lang="en-US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horarios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Pico 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vs.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horarios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Valle.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lo </a:t>
            </a:r>
            <a:r>
              <a:rPr lang="en-US" sz="1500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hacemos</a:t>
            </a:r>
            <a:r>
              <a:rPr lang="en-US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 </a:t>
            </a:r>
            <a:r>
              <a:rPr lang="en-US" sz="1500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través</a:t>
            </a:r>
            <a:r>
              <a:rPr lang="en-U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del </a:t>
            </a:r>
            <a:r>
              <a:rPr lang="en-US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T-test de Welch</a:t>
            </a:r>
            <a:r>
              <a:rPr lang="en-US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 </a:t>
            </a:r>
            <a:endParaRPr sz="1500" dirty="0">
              <a:solidFill>
                <a:srgbClr val="B0B0B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Objetivos del </a:t>
            </a:r>
            <a:r>
              <a:rPr lang="en-US" sz="3600" b="1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Análisis Inferencial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3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580950" y="1080231"/>
            <a:ext cx="5190648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Diagnóstico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 y 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Transformación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81025" y="2375889"/>
            <a:ext cx="49434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60000"/>
              </a:lnSpc>
            </a:pPr>
            <a:r>
              <a:rPr lang="es-AR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 análisis exploratorio reveló una </a:t>
            </a:r>
            <a:r>
              <a:rPr lang="es-AR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asimetría positiva severa </a:t>
            </a:r>
            <a:r>
              <a:rPr lang="es-AR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 las variables </a:t>
            </a:r>
            <a:r>
              <a:rPr lang="es-AR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s-AR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y </a:t>
            </a:r>
            <a:r>
              <a:rPr lang="es-AR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Distancia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</a:t>
            </a:r>
            <a:r>
              <a:rPr lang="es-AR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Skewness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≈ 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2,6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), presente aún luego de la limpieza de datos, que arrastra a la medias de las respectivas </a:t>
            </a:r>
            <a:r>
              <a:rPr lang="es-AR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distribuciones 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($11,15 </a:t>
            </a:r>
            <a:r>
              <a:rPr lang="es-AR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y 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3,31 km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 por delante de la medianas ($8,5 y 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2,18 km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 más robustas a </a:t>
            </a:r>
            <a:r>
              <a:rPr lang="es-AR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outliers</a:t>
            </a:r>
            <a:r>
              <a:rPr lang="es-AR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lang="es-AR"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580950" y="4455985"/>
            <a:ext cx="494347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distribución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viola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los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supuestos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normalidad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requeridos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para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una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regresión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lineal simple.</a:t>
            </a:r>
            <a:endParaRPr dirty="0"/>
          </a:p>
        </p:txBody>
      </p:sp>
      <p:sp>
        <p:nvSpPr>
          <p:cNvPr id="110" name="Google Shape;110;p15"/>
          <p:cNvSpPr txBox="1"/>
          <p:nvPr/>
        </p:nvSpPr>
        <p:spPr>
          <a:xfrm>
            <a:off x="580950" y="5398960"/>
            <a:ext cx="494347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Solución</a:t>
            </a:r>
            <a:r>
              <a:rPr lang="en-US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Se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aplicó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una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transformación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logarítmica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ambas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variables,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resultando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un </a:t>
            </a:r>
            <a:r>
              <a:rPr lang="en-US" b="1" i="0" u="none" strike="noStrike" cap="none" dirty="0" err="1">
                <a:solidFill>
                  <a:schemeClr val="bg1">
                    <a:lumMod val="95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modelo</a:t>
            </a:r>
            <a:r>
              <a:rPr lang="en-US" b="1" i="0" u="none" strike="noStrike" cap="none" dirty="0">
                <a:solidFill>
                  <a:schemeClr val="bg1">
                    <a:lumMod val="95000"/>
                  </a:schemeClr>
                </a:solidFill>
                <a:latin typeface="Urbanist"/>
                <a:ea typeface="Urbanist"/>
                <a:cs typeface="Urbanist"/>
                <a:sym typeface="Urbanist"/>
              </a:rPr>
              <a:t> Log-Log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885" y="3364991"/>
            <a:ext cx="5043651" cy="3025533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"/>
          <a:stretch/>
        </p:blipFill>
        <p:spPr>
          <a:xfrm>
            <a:off x="6270885" y="420624"/>
            <a:ext cx="5043651" cy="2841662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9100" y="2692400"/>
            <a:ext cx="3486150" cy="240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1025" y="2692400"/>
            <a:ext cx="3486150" cy="240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950" y="2692400"/>
            <a:ext cx="3486150" cy="240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6775" y="2884289"/>
            <a:ext cx="287655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904875" y="3056082"/>
            <a:ext cx="3020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Mitigación</a:t>
            </a:r>
            <a:r>
              <a:rPr lang="en-US" sz="21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Asimetría</a:t>
            </a:r>
            <a:endParaRPr sz="2100" dirty="0">
              <a:solidFill>
                <a:srgbClr val="4BC7DD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904875" y="3836789"/>
            <a:ext cx="287670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transformación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log(X) reduce 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dispersión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extrema de variables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como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y Distancia,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acercando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su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distribución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 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normalidad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24" name="Google Shape;124;p16"/>
          <p:cNvSpPr txBox="1"/>
          <p:nvPr/>
        </p:nvSpPr>
        <p:spPr>
          <a:xfrm>
            <a:off x="4676775" y="3056082"/>
            <a:ext cx="302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Estabilización</a:t>
            </a:r>
            <a:r>
              <a:rPr lang="en-US" sz="21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Varianza</a:t>
            </a:r>
            <a:endParaRPr sz="2100" dirty="0">
              <a:solidFill>
                <a:srgbClr val="4BC7DD"/>
              </a:solidFill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4676775" y="3836789"/>
            <a:ext cx="287670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Ayuda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cumplir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supuesto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homocedasticidad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hacer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que 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varianza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errores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sea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más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constante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modelo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regresión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26" name="Google Shape;126;p16"/>
          <p:cNvSpPr txBox="1"/>
          <p:nvPr/>
        </p:nvSpPr>
        <p:spPr>
          <a:xfrm>
            <a:off x="8448675" y="3056081"/>
            <a:ext cx="302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Interpretación</a:t>
            </a:r>
            <a:r>
              <a:rPr lang="en-US" sz="21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21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Elasticidad</a:t>
            </a:r>
            <a:endParaRPr sz="2100" dirty="0">
              <a:solidFill>
                <a:srgbClr val="4BC7DD"/>
              </a:solidFill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8448675" y="3836789"/>
            <a:ext cx="28767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modelo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Log-Log, 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coeficiente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convierte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directamente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una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elasticidad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cambio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%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Y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por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un 1%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cambio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X), ideal para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análisis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económicos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28" name="Google Shape;128;p16"/>
          <p:cNvSpPr txBox="1"/>
          <p:nvPr/>
        </p:nvSpPr>
        <p:spPr>
          <a:xfrm>
            <a:off x="581025" y="390525"/>
            <a:ext cx="115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Racional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Estadístico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: La 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Transformación</a:t>
            </a:r>
            <a:r>
              <a:rPr lang="en-US" sz="3600" b="1" i="0" u="none" strike="noStrike" cap="none" dirty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3600" b="1" i="0" u="none" strike="noStrike" cap="none" dirty="0" err="1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Logarítmica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6413" y="2621184"/>
            <a:ext cx="5487108" cy="4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41" y="4098918"/>
            <a:ext cx="9579921" cy="916240"/>
          </a:xfrm>
          <a:prstGeom prst="rect">
            <a:avLst/>
          </a:prstGeom>
        </p:spPr>
      </p:pic>
      <p:sp>
        <p:nvSpPr>
          <p:cNvPr id="148" name="Google Shape;148;p18"/>
          <p:cNvSpPr txBox="1"/>
          <p:nvPr/>
        </p:nvSpPr>
        <p:spPr>
          <a:xfrm>
            <a:off x="581025" y="1804778"/>
            <a:ext cx="551834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Ecuación</a:t>
            </a:r>
            <a:r>
              <a:rPr lang="en-US" sz="28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28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Resultante</a:t>
            </a:r>
            <a:endParaRPr sz="2800" dirty="0">
              <a:solidFill>
                <a:srgbClr val="4BC7DD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581025" y="2498451"/>
            <a:ext cx="471454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 modelo ajustado permite predecir el logaritmo de la tarifa en función del logaritmo de la distancia.</a:t>
            </a:r>
            <a:endParaRPr lang="es-AR" dirty="0"/>
          </a:p>
        </p:txBody>
      </p:sp>
      <p:sp>
        <p:nvSpPr>
          <p:cNvPr id="150" name="Google Shape;150;p18"/>
          <p:cNvSpPr txBox="1"/>
          <p:nvPr/>
        </p:nvSpPr>
        <p:spPr>
          <a:xfrm>
            <a:off x="2642938" y="5545072"/>
            <a:ext cx="63135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Ambos coeficientes son </a:t>
            </a:r>
            <a:r>
              <a:rPr lang="es-AR" sz="1500" b="1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extremadamente significativos </a:t>
            </a: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(p-valor &lt; 0.001).</a:t>
            </a:r>
            <a:endParaRPr lang="es-AR" dirty="0"/>
          </a:p>
        </p:txBody>
      </p:sp>
      <p:sp>
        <p:nvSpPr>
          <p:cNvPr id="152" name="Google Shape;152;p18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Modelo de Regresión Log-Log</a:t>
            </a:r>
            <a:endParaRPr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297" y="2621184"/>
            <a:ext cx="5433223" cy="49319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623244"/>
            <a:ext cx="5324475" cy="244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623244"/>
            <a:ext cx="5324475" cy="2449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876300" y="2918519"/>
            <a:ext cx="47339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0.49%</a:t>
            </a:r>
            <a:endParaRPr dirty="0">
              <a:solidFill>
                <a:srgbClr val="4BC7DD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876300" y="3775769"/>
            <a:ext cx="47339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ELASTICIDAD DE LA TARIFA</a:t>
            </a:r>
            <a:endParaRPr dirty="0"/>
          </a:p>
        </p:txBody>
      </p:sp>
      <p:sp>
        <p:nvSpPr>
          <p:cNvPr id="162" name="Google Shape;162;p19"/>
          <p:cNvSpPr txBox="1"/>
          <p:nvPr/>
        </p:nvSpPr>
        <p:spPr>
          <a:xfrm>
            <a:off x="876300" y="4147244"/>
            <a:ext cx="473392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Por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cada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1% que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aumenta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distancia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la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aumenta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un </a:t>
            </a:r>
            <a:r>
              <a:rPr lang="en-US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0.49%. 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inelástica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 la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distancia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600" dirty="0"/>
          </a:p>
        </p:txBody>
      </p:sp>
      <p:sp>
        <p:nvSpPr>
          <p:cNvPr id="163" name="Google Shape;163;p19"/>
          <p:cNvSpPr txBox="1"/>
          <p:nvPr/>
        </p:nvSpPr>
        <p:spPr>
          <a:xfrm>
            <a:off x="6581775" y="2918519"/>
            <a:ext cx="47339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61.5%</a:t>
            </a:r>
            <a:endParaRPr sz="6000" b="1" dirty="0">
              <a:solidFill>
                <a:srgbClr val="4BC7DD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6581775" y="3775769"/>
            <a:ext cx="47339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BONDAD DE AJUSTE (R²)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6581775" y="4147244"/>
            <a:ext cx="473392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modelo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explica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61.54% 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 la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variabilidad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la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 La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distancia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predictor </a:t>
            </a:r>
            <a:r>
              <a:rPr lang="en-US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dominante</a:t>
            </a:r>
            <a:r>
              <a:rPr lang="en-US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600" dirty="0"/>
          </a:p>
        </p:txBody>
      </p:sp>
      <p:sp>
        <p:nvSpPr>
          <p:cNvPr id="166" name="Google Shape;166;p19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Interpretación Económica (Elasticidad)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6667500" y="1304925"/>
            <a:ext cx="5190648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Hipótesis</a:t>
            </a:r>
            <a:r>
              <a:rPr lang="en-US" sz="36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: Surge Pricing</a:t>
            </a:r>
            <a:endParaRPr dirty="0">
              <a:solidFill>
                <a:srgbClr val="4BC7DD"/>
              </a:solidFill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6667499" y="2070227"/>
            <a:ext cx="49434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Se realizó un T-Test de muestras independientes para comparar tarifas</a:t>
            </a:r>
            <a:r>
              <a:rPr lang="es-A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dos grupos temporales:</a:t>
            </a:r>
            <a:endParaRPr lang="es-AR" dirty="0"/>
          </a:p>
        </p:txBody>
      </p:sp>
      <p:sp>
        <p:nvSpPr>
          <p:cNvPr id="198" name="Google Shape;198;p22"/>
          <p:cNvSpPr txBox="1"/>
          <p:nvPr/>
        </p:nvSpPr>
        <p:spPr>
          <a:xfrm>
            <a:off x="6810375" y="3388137"/>
            <a:ext cx="48006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• </a:t>
            </a:r>
            <a:r>
              <a:rPr lang="en-US" sz="1500" b="0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Pico: </a:t>
            </a:r>
            <a:r>
              <a:rPr lang="en-US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Mañana</a:t>
            </a:r>
            <a:r>
              <a:rPr lang="en-US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</a:t>
            </a:r>
            <a:r>
              <a:rPr lang="en-US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Tarde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• </a:t>
            </a:r>
            <a:r>
              <a:rPr lang="en-US" sz="1500" b="0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Valle: </a:t>
            </a:r>
            <a:r>
              <a:rPr lang="en-US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Mediodía, Noche, </a:t>
            </a:r>
            <a:r>
              <a:rPr lang="en-US" sz="15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Magrudada</a:t>
            </a:r>
            <a:r>
              <a:rPr lang="en-US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dirty="0"/>
          </a:p>
        </p:txBody>
      </p:sp>
      <p:sp>
        <p:nvSpPr>
          <p:cNvPr id="199" name="Google Shape;199;p22"/>
          <p:cNvSpPr/>
          <p:nvPr/>
        </p:nvSpPr>
        <p:spPr>
          <a:xfrm>
            <a:off x="6667500" y="3238500"/>
            <a:ext cx="28575" cy="914400"/>
          </a:xfrm>
          <a:prstGeom prst="rect">
            <a:avLst/>
          </a:prstGeom>
          <a:solidFill>
            <a:srgbClr val="4BC7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6810375" y="4343400"/>
            <a:ext cx="4800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Hipótesis</a:t>
            </a:r>
            <a:r>
              <a:rPr lang="en-US" sz="150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Nula (H₀):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No hay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diferencia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significativa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las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promedio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entre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horarios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Pico y Valle.</a:t>
            </a:r>
            <a:endParaRPr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493725" cy="6858000"/>
          </a:xfrm>
          <a:prstGeom prst="rect">
            <a:avLst/>
          </a:prstGeom>
        </p:spPr>
      </p:pic>
      <p:sp>
        <p:nvSpPr>
          <p:cNvPr id="9" name="Google Shape;199;p22"/>
          <p:cNvSpPr/>
          <p:nvPr/>
        </p:nvSpPr>
        <p:spPr>
          <a:xfrm>
            <a:off x="6667499" y="4343400"/>
            <a:ext cx="28575" cy="914400"/>
          </a:xfrm>
          <a:prstGeom prst="rect">
            <a:avLst/>
          </a:prstGeom>
          <a:solidFill>
            <a:srgbClr val="4BC7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10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975" y="3714104"/>
            <a:ext cx="5372100" cy="249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0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6025" y="1091098"/>
            <a:ext cx="5372100" cy="249912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6581775" y="1675877"/>
            <a:ext cx="50006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Normalidad</a:t>
            </a:r>
            <a:r>
              <a:rPr lang="en-US" sz="165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(Q-Q Plot)</a:t>
            </a:r>
            <a:endParaRPr dirty="0">
              <a:solidFill>
                <a:srgbClr val="4BC7DD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581775" y="2075927"/>
            <a:ext cx="476250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Resultado:</a:t>
            </a:r>
            <a:r>
              <a:rPr lang="en-US" sz="1200" b="0" i="0" u="none" strike="noStrike" cap="non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Rechazada.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6581775" y="2319707"/>
            <a:ext cx="47625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 Q-Q Plot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muestra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desviaciones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extremas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las colas,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confirmando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que 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no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sigue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una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distribución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normal.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justifica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uso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la variable </a:t>
            </a:r>
            <a:r>
              <a:rPr lang="en-US" sz="12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log-</a:t>
            </a:r>
            <a:r>
              <a:rPr lang="en-US" sz="12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transformada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78" name="Google Shape;178;p20"/>
          <p:cNvSpPr txBox="1"/>
          <p:nvPr/>
        </p:nvSpPr>
        <p:spPr>
          <a:xfrm>
            <a:off x="6581774" y="4275071"/>
            <a:ext cx="500062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Homocedasticidad</a:t>
            </a:r>
            <a:r>
              <a:rPr lang="en-US" sz="165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650" b="1" i="0" u="none" strike="noStrike" cap="none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(Test de </a:t>
            </a:r>
            <a:r>
              <a:rPr lang="en-US" sz="1650" b="1" i="0" u="none" strike="noStrike" cap="none" dirty="0" err="1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Levene</a:t>
            </a:r>
            <a:r>
              <a:rPr lang="en-US" sz="1650" b="1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)</a:t>
            </a:r>
            <a:endParaRPr dirty="0">
              <a:solidFill>
                <a:srgbClr val="4BC7DD"/>
              </a:solidFill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6581775" y="4644037"/>
            <a:ext cx="476250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Resultado</a:t>
            </a:r>
            <a:r>
              <a:rPr lang="en-US" sz="12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Rechazada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(p &lt; 0.05).</a:t>
            </a:r>
            <a:endParaRPr dirty="0"/>
          </a:p>
        </p:txBody>
      </p:sp>
      <p:sp>
        <p:nvSpPr>
          <p:cNvPr id="180" name="Google Shape;180;p20"/>
          <p:cNvSpPr txBox="1"/>
          <p:nvPr/>
        </p:nvSpPr>
        <p:spPr>
          <a:xfrm>
            <a:off x="6581775" y="5117918"/>
            <a:ext cx="47625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Existe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heterocedasticidad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varianzas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desiguales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 entre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grupos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Pico y Valle.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valida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uso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del </a:t>
            </a:r>
            <a:r>
              <a:rPr lang="en-US" sz="12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T-Test de Welch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c</a:t>
            </a:r>
            <a:r>
              <a:rPr lang="en-US" sz="12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on variables </a:t>
            </a:r>
            <a:r>
              <a:rPr lang="en-US" sz="1200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independientes</a:t>
            </a:r>
            <a:r>
              <a:rPr lang="en-US" sz="12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lugar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del T-Test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estándar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81" name="Google Shape;181;p20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Diagnóstico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Supuestos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(</a:t>
            </a:r>
            <a:r>
              <a:rPr lang="en-US" sz="3600" b="1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T-Test)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091098"/>
            <a:ext cx="5223127" cy="5223127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228725"/>
            <a:ext cx="1102995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Resultados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Comparación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de Tarifas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2476648"/>
            <a:ext cx="3486150" cy="27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2925" y="2476648"/>
            <a:ext cx="3486150" cy="274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4825" y="2476648"/>
            <a:ext cx="3486150" cy="274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904875" y="3314848"/>
            <a:ext cx="302037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Hipótesis Refutada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904874" y="3714898"/>
            <a:ext cx="302037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hipótesis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nula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igualdad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fue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rechazada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(p &lt; 0.0001),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pero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la </a:t>
            </a:r>
            <a:r>
              <a:rPr lang="en-US" sz="12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dirección</a:t>
            </a:r>
            <a:r>
              <a:rPr lang="en-US" sz="12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</a:t>
            </a:r>
            <a:r>
              <a:rPr lang="en-US" sz="12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contraria</a:t>
            </a:r>
            <a:r>
              <a:rPr lang="en-US" sz="12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 la </a:t>
            </a:r>
            <a:r>
              <a:rPr lang="en-US" sz="12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esperada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 No se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confirmó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"Surge Pricing"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clásico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</a:t>
            </a:r>
            <a:r>
              <a:rPr lang="en-US" sz="12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período</a:t>
            </a:r>
            <a:r>
              <a:rPr lang="en-US" sz="12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Pico para </a:t>
            </a:r>
            <a:r>
              <a:rPr lang="en-US" sz="12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esta</a:t>
            </a:r>
            <a:r>
              <a:rPr lang="en-US" sz="12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muestra</a:t>
            </a:r>
            <a:r>
              <a:rPr lang="en-US" sz="12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(</a:t>
            </a:r>
            <a:r>
              <a:rPr lang="en-US" sz="1200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años</a:t>
            </a:r>
            <a:r>
              <a:rPr lang="en-US" sz="12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2009-2015).</a:t>
            </a:r>
            <a:endParaRPr dirty="0"/>
          </a:p>
        </p:txBody>
      </p:sp>
      <p:sp>
        <p:nvSpPr>
          <p:cNvPr id="214" name="Google Shape;214;p23"/>
          <p:cNvSpPr txBox="1"/>
          <p:nvPr/>
        </p:nvSpPr>
        <p:spPr>
          <a:xfrm>
            <a:off x="4676775" y="3314848"/>
            <a:ext cx="302037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Hallazgo Sorprendente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4676775" y="3714898"/>
            <a:ext cx="2876550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Curiosamente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media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Horario</a:t>
            </a:r>
            <a:r>
              <a:rPr lang="en-US" sz="12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Valle ($11.5)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superior a la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Horario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Pico ($10.9).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podría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indicar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mayor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distancia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momentos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tráfico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fluido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216" name="Google Shape;216;p23"/>
          <p:cNvSpPr txBox="1"/>
          <p:nvPr/>
        </p:nvSpPr>
        <p:spPr>
          <a:xfrm>
            <a:off x="8448675" y="3314848"/>
            <a:ext cx="302037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Factor Distancia</a:t>
            </a:r>
            <a:endParaRPr dirty="0"/>
          </a:p>
        </p:txBody>
      </p:sp>
      <p:sp>
        <p:nvSpPr>
          <p:cNvPr id="217" name="Google Shape;217;p23"/>
          <p:cNvSpPr txBox="1"/>
          <p:nvPr/>
        </p:nvSpPr>
        <p:spPr>
          <a:xfrm>
            <a:off x="8448675" y="3714898"/>
            <a:ext cx="28765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distancia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mantiene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como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predictor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dominante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 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anomalía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precio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promedio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sugiere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que 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duración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o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longitud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pesa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más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que la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dinámica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base.</a:t>
            </a:r>
            <a:endParaRPr dirty="0"/>
          </a:p>
        </p:txBody>
      </p:sp>
      <p:pic>
        <p:nvPicPr>
          <p:cNvPr id="218" name="Google Shape;218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4875" y="2781448"/>
            <a:ext cx="266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6775" y="278144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8675" y="2781448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Conclusiones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del Análisis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0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228725"/>
            <a:ext cx="5229225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228725"/>
            <a:ext cx="5229225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955595" y="2405062"/>
            <a:ext cx="4670583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14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Limitaciones del Estudio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6772275" y="2405062"/>
            <a:ext cx="4670583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14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Implicancias Prácticas</a:t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1162048" y="3059668"/>
            <a:ext cx="42576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Datos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Faltantes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R² del </a:t>
            </a:r>
            <a:r>
              <a:rPr lang="en-US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60%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indica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que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faltan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variables clave (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clima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-US" sz="15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ubicación</a:t>
            </a:r>
            <a:r>
              <a:rPr lang="en-US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-US" sz="15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tráfico</a:t>
            </a:r>
            <a:r>
              <a:rPr lang="en-US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tiempo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real).</a:t>
            </a:r>
            <a:endParaRPr dirty="0"/>
          </a:p>
        </p:txBody>
      </p:sp>
      <p:sp>
        <p:nvSpPr>
          <p:cNvPr id="235" name="Google Shape;235;p24"/>
          <p:cNvSpPr txBox="1"/>
          <p:nvPr/>
        </p:nvSpPr>
        <p:spPr>
          <a:xfrm>
            <a:off x="1162050" y="3929062"/>
            <a:ext cx="42576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 smtClean="0">
              <a:solidFill>
                <a:srgbClr val="B0B0B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Supuestos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La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normalidad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no se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cumplió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datos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crudos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requiriendo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transformaciones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que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complican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la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interpretabilidad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directa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238" name="Google Shape;238;p24"/>
          <p:cNvSpPr txBox="1"/>
          <p:nvPr/>
        </p:nvSpPr>
        <p:spPr>
          <a:xfrm>
            <a:off x="6962775" y="3024187"/>
            <a:ext cx="42576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Dinámica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5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Precios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costo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promedio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no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siempre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mayor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hora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pico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; la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fluidez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del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tráfico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horas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valle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puede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incentivar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más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largos y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costosos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240" name="Google Shape;240;p24"/>
          <p:cNvSpPr txBox="1"/>
          <p:nvPr/>
        </p:nvSpPr>
        <p:spPr>
          <a:xfrm>
            <a:off x="6962774" y="4298394"/>
            <a:ext cx="42576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1" i="0" u="none" strike="noStrike" cap="none" dirty="0" smtClean="0">
              <a:solidFill>
                <a:srgbClr val="B0B0B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Comportamiento</a:t>
            </a:r>
            <a:r>
              <a:rPr lang="en-US" sz="15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Los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usuarios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viajan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distancias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mayores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fuera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hora </a:t>
            </a:r>
            <a:r>
              <a:rPr lang="en-US" sz="15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punta</a:t>
            </a:r>
            <a:r>
              <a:rPr lang="en-US" sz="15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241" name="Google Shape;241;p24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Limitaciones e Implicancias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56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1316737"/>
            <a:ext cx="11086719" cy="47365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581025" y="390525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b="1" dirty="0" smtClean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Variables de Análisis</a:t>
            </a:r>
            <a:endParaRPr lang="es-AR" sz="120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907732" y="1589521"/>
            <a:ext cx="10433304" cy="408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AR" altLang="es-AR" sz="1650" b="1" dirty="0">
                <a:solidFill>
                  <a:srgbClr val="FFFFFF"/>
                </a:solidFill>
                <a:latin typeface="Urbanist"/>
                <a:ea typeface="Urbanist"/>
                <a:cs typeface="Urbanist"/>
              </a:rPr>
              <a:t>Identificación y Tarifa:</a:t>
            </a:r>
          </a:p>
          <a:p>
            <a:pPr lvl="3"/>
            <a:r>
              <a:rPr lang="en-US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  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Urbanist"/>
              <a:ea typeface="Urbanist"/>
              <a:cs typeface="Urbanist"/>
            </a:endParaRPr>
          </a:p>
          <a:p>
            <a:pPr marL="285750" lvl="3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Key</a:t>
            </a:r>
            <a:r>
              <a:rPr lang="en-U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: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identificador único para cada viaje</a:t>
            </a:r>
          </a:p>
          <a:p>
            <a:pPr marL="285750" lvl="3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fare_amount</a:t>
            </a:r>
            <a:r>
              <a:rPr lang="en-U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:</a:t>
            </a:r>
            <a:r>
              <a:rPr lang="en-U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tarifa de cada viaje en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dólares</a:t>
            </a:r>
          </a:p>
          <a:p>
            <a:pPr marL="285750" lvl="3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Urbanist"/>
              <a:ea typeface="Urbanist"/>
              <a:cs typeface="Urbanist"/>
            </a:endParaRPr>
          </a:p>
          <a:p>
            <a:r>
              <a:rPr lang="es-AR" altLang="es-AR" sz="1650" b="1" dirty="0">
                <a:solidFill>
                  <a:srgbClr val="FFFFFF"/>
                </a:solidFill>
                <a:latin typeface="Urbanist"/>
                <a:ea typeface="Urbanist"/>
                <a:cs typeface="Urbanist"/>
              </a:rPr>
              <a:t>Detalles del Viaje:</a:t>
            </a:r>
          </a:p>
          <a:p>
            <a:endParaRPr lang="en-US" b="1" dirty="0" smtClean="0">
              <a:solidFill>
                <a:srgbClr val="4BC7DD"/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pickup_datetime</a:t>
            </a:r>
            <a:r>
              <a:rPr lang="en-U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: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fecha y hora exactas en que se registró el inicio del viaje en la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App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passenger_count</a:t>
            </a:r>
            <a:r>
              <a:rPr lang="en-U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:</a:t>
            </a:r>
            <a:r>
              <a:rPr lang="en-U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número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 pasajeros en el vehículo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(ingresado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manualmente por el/la conductor/a)</a:t>
            </a:r>
            <a:endParaRPr lang="en-U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endParaRPr lang="en-US" b="1" dirty="0">
              <a:solidFill>
                <a:schemeClr val="bg1">
                  <a:lumMod val="85000"/>
                </a:schemeClr>
              </a:solidFill>
              <a:latin typeface="Urbanist"/>
              <a:ea typeface="Urbanist"/>
              <a:cs typeface="Urbanist"/>
            </a:endParaRPr>
          </a:p>
          <a:p>
            <a:pPr lvl="0"/>
            <a:r>
              <a:rPr lang="es-AR" altLang="es-AR" sz="1650" b="1" dirty="0">
                <a:solidFill>
                  <a:srgbClr val="FFFFFF"/>
                </a:solidFill>
                <a:latin typeface="Urbanist"/>
                <a:ea typeface="Urbanist"/>
                <a:cs typeface="Urbanist"/>
              </a:rPr>
              <a:t>Geolocalización (GPS de la App):</a:t>
            </a:r>
          </a:p>
          <a:p>
            <a:endParaRPr lang="en-US" b="1" dirty="0" smtClean="0">
              <a:solidFill>
                <a:srgbClr val="4BC7DD"/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pickup_longitude</a:t>
            </a:r>
            <a:r>
              <a:rPr lang="en-U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:</a:t>
            </a:r>
            <a:r>
              <a:rPr lang="en-U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longitud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donde se recogió a pasajero/s </a:t>
            </a:r>
            <a:endParaRPr lang="es-ES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pickup_latitude</a:t>
            </a:r>
            <a:r>
              <a:rPr lang="en-U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:</a:t>
            </a:r>
            <a:r>
              <a:rPr lang="en-U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latitud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donde se recogió a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pasajero/s</a:t>
            </a:r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>
                  <a:lumMod val="85000"/>
                </a:schemeClr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dropoff_longitude</a:t>
            </a:r>
            <a:r>
              <a:rPr lang="en-U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:</a:t>
            </a:r>
            <a:r>
              <a:rPr lang="en-U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longitud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donde finaliza el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trayecto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Urbanist"/>
              <a:ea typeface="Urbanist"/>
              <a:cs typeface="Urbanist"/>
            </a:endParaRPr>
          </a:p>
          <a:p>
            <a:pPr marL="285750" indent="-285750">
              <a:buClr>
                <a:srgbClr val="4BC7DD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dropoff_latitude</a:t>
            </a:r>
            <a:r>
              <a:rPr lang="en-U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:</a:t>
            </a:r>
            <a:r>
              <a:rPr lang="en-U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latitud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donde finaliza el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trayecto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5339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600849" y="1743369"/>
            <a:ext cx="3313926" cy="3352357"/>
          </a:xfrm>
          <a:prstGeom prst="ellipse">
            <a:avLst/>
          </a:prstGeom>
          <a:solidFill>
            <a:schemeClr val="tx1"/>
          </a:solidFill>
          <a:ln w="57150">
            <a:solidFill>
              <a:srgbClr val="4BC7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1025" y="2693677"/>
            <a:ext cx="7219950" cy="124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1025" y="4158555"/>
            <a:ext cx="7219950" cy="156775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4391025" y="1131540"/>
            <a:ext cx="75809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Futuras Líneas de Investigación</a:t>
            </a: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4391025" y="1874490"/>
            <a:ext cx="72199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Para profundizar en el entendimiento de las tarifas, se proponen los siguientes análisis complementarios:</a:t>
            </a:r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4619625" y="2865090"/>
            <a:ext cx="714089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2E2E2"/>
                </a:solidFill>
                <a:latin typeface="Urbanist"/>
                <a:ea typeface="Urbanist"/>
                <a:cs typeface="Urbanist"/>
                <a:sym typeface="Urbanist"/>
              </a:rPr>
              <a:t>1. Regresión Múltiple</a:t>
            </a:r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4619625" y="3360390"/>
            <a:ext cx="680085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5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Incorporar “Ubicación</a:t>
            </a:r>
            <a:r>
              <a:rPr lang="es-AR" sz="135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”</a:t>
            </a:r>
            <a:r>
              <a:rPr lang="es-AR" sz="135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como variable predictora junto a la </a:t>
            </a:r>
            <a:r>
              <a:rPr lang="es-AR" sz="135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</a:t>
            </a:r>
            <a:r>
              <a:rPr lang="es-AR" sz="135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istancia</a:t>
            </a:r>
            <a:endParaRPr lang="es-AR" dirty="0"/>
          </a:p>
        </p:txBody>
      </p:sp>
      <p:sp>
        <p:nvSpPr>
          <p:cNvPr id="256" name="Google Shape;256;p26"/>
          <p:cNvSpPr txBox="1"/>
          <p:nvPr/>
        </p:nvSpPr>
        <p:spPr>
          <a:xfrm>
            <a:off x="4619625" y="4349055"/>
            <a:ext cx="714089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E2E2E2"/>
                </a:solidFill>
                <a:latin typeface="Urbanist"/>
                <a:ea typeface="Urbanist"/>
                <a:cs typeface="Urbanist"/>
                <a:sym typeface="Urbanist"/>
              </a:rPr>
              <a:t>2. Análisis ANOVA</a:t>
            </a:r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4619625" y="4844355"/>
            <a:ext cx="68008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5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Comparar tarifas entre los 5 segmentos horarios específicos (madrugada, mañana, mediodía, tarde, noche) para lograr un análisis más granular de los datos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156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oogle Shape;84;p13" descr="image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5" name="Google Shape;87;p13"/>
          <p:cNvSpPr txBox="1"/>
          <p:nvPr/>
        </p:nvSpPr>
        <p:spPr>
          <a:xfrm>
            <a:off x="9183527" y="5938302"/>
            <a:ext cx="2562272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30 de </a:t>
            </a:r>
            <a:r>
              <a:rPr lang="es-AR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Noviembre</a:t>
            </a:r>
            <a:r>
              <a:rPr lang="en-US" sz="1600" dirty="0" smtClean="0">
                <a:solidFill>
                  <a:srgbClr val="94A3B8"/>
                </a:solidFill>
                <a:latin typeface="Roboto"/>
                <a:ea typeface="Roboto"/>
                <a:sym typeface="Roboto"/>
              </a:rPr>
              <a:t> 2025</a:t>
            </a:r>
            <a:endParaRPr lang="en-US" sz="1600" dirty="0">
              <a:solidFill>
                <a:srgbClr val="94A3B8"/>
              </a:solidFill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601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2347912"/>
            <a:ext cx="5229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976562"/>
            <a:ext cx="5229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3605212"/>
            <a:ext cx="5229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4233862"/>
            <a:ext cx="5229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4862512"/>
            <a:ext cx="522922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581025" y="2376487"/>
            <a:ext cx="549068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E2E2E2"/>
                </a:solidFill>
                <a:latin typeface="Urbanist"/>
                <a:ea typeface="Urbanist"/>
                <a:cs typeface="Urbanist"/>
                <a:sym typeface="Urbanist"/>
              </a:rPr>
              <a:t>Extracción</a:t>
            </a:r>
            <a:r>
              <a:rPr lang="en-US" sz="2100" b="1" i="0" u="none" strike="noStrike" cap="none" dirty="0">
                <a:solidFill>
                  <a:srgbClr val="E2E2E2"/>
                </a:solidFill>
                <a:latin typeface="Urbanist"/>
                <a:ea typeface="Urbanist"/>
                <a:cs typeface="Urbanist"/>
                <a:sym typeface="Urbanist"/>
              </a:rPr>
              <a:t> y </a:t>
            </a:r>
            <a:r>
              <a:rPr lang="en-US" sz="2100" b="1" i="0" u="none" strike="noStrike" cap="none" dirty="0" err="1">
                <a:solidFill>
                  <a:srgbClr val="E2E2E2"/>
                </a:solidFill>
                <a:latin typeface="Urbanist"/>
                <a:ea typeface="Urbanist"/>
                <a:cs typeface="Urbanist"/>
                <a:sym typeface="Urbanist"/>
              </a:rPr>
              <a:t>Clasificación</a:t>
            </a:r>
            <a:endParaRPr dirty="0"/>
          </a:p>
        </p:txBody>
      </p:sp>
      <p:sp>
        <p:nvSpPr>
          <p:cNvPr id="154" name="Google Shape;154;p17"/>
          <p:cNvSpPr txBox="1"/>
          <p:nvPr/>
        </p:nvSpPr>
        <p:spPr>
          <a:xfrm>
            <a:off x="581025" y="2890837"/>
            <a:ext cx="52292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 partir de la variable </a:t>
            </a:r>
            <a:r>
              <a:rPr lang="es-AR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pickup_datetime</a:t>
            </a: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descomponemos la información en factores analíticos:</a:t>
            </a:r>
            <a:endParaRPr lang="es-AR" dirty="0"/>
          </a:p>
        </p:txBody>
      </p:sp>
      <p:sp>
        <p:nvSpPr>
          <p:cNvPr id="155" name="Google Shape;155;p17"/>
          <p:cNvSpPr txBox="1"/>
          <p:nvPr/>
        </p:nvSpPr>
        <p:spPr>
          <a:xfrm>
            <a:off x="581025" y="3700462"/>
            <a:ext cx="52292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Componentes Básicos: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Hora, Día de la Semana, Mes, Año.</a:t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581025" y="4405312"/>
            <a:ext cx="5229225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581025" y="4557712"/>
            <a:ext cx="5229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Time Periods (Categorización):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Agrupación de horas en bloques lógicos de tráfico.</a:t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581025" y="4405312"/>
            <a:ext cx="5229225" cy="95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Ingeniería de Variables Temporales</a:t>
            </a:r>
            <a:endParaRPr dirty="0"/>
          </a:p>
        </p:txBody>
      </p:sp>
      <p:pic>
        <p:nvPicPr>
          <p:cNvPr id="25" name="Google Shape;14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2347912"/>
            <a:ext cx="5229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976562"/>
            <a:ext cx="5229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0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3605212"/>
            <a:ext cx="5229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51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4233862"/>
            <a:ext cx="5229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52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4862512"/>
            <a:ext cx="522922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58;p17"/>
          <p:cNvSpPr txBox="1"/>
          <p:nvPr/>
        </p:nvSpPr>
        <p:spPr>
          <a:xfrm>
            <a:off x="6629400" y="2500312"/>
            <a:ext cx="169164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Mañana (Pico)</a:t>
            </a:r>
            <a:endParaRPr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31" name="Google Shape;159;p17"/>
          <p:cNvSpPr txBox="1"/>
          <p:nvPr/>
        </p:nvSpPr>
        <p:spPr>
          <a:xfrm>
            <a:off x="10467975" y="2500312"/>
            <a:ext cx="8953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07:00 - 10:00</a:t>
            </a:r>
            <a:endParaRPr/>
          </a:p>
        </p:txBody>
      </p:sp>
      <p:sp>
        <p:nvSpPr>
          <p:cNvPr id="32" name="Google Shape;160;p17"/>
          <p:cNvSpPr txBox="1"/>
          <p:nvPr/>
        </p:nvSpPr>
        <p:spPr>
          <a:xfrm>
            <a:off x="6629400" y="3128962"/>
            <a:ext cx="19110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Mediodía </a:t>
            </a:r>
            <a:endParaRPr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33" name="Google Shape;161;p17"/>
          <p:cNvSpPr txBox="1"/>
          <p:nvPr/>
        </p:nvSpPr>
        <p:spPr>
          <a:xfrm>
            <a:off x="10525125" y="3128962"/>
            <a:ext cx="8382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10:00 - 17:00</a:t>
            </a:r>
            <a:endParaRPr/>
          </a:p>
        </p:txBody>
      </p:sp>
      <p:sp>
        <p:nvSpPr>
          <p:cNvPr id="34" name="Google Shape;162;p17"/>
          <p:cNvSpPr txBox="1"/>
          <p:nvPr/>
        </p:nvSpPr>
        <p:spPr>
          <a:xfrm>
            <a:off x="6629400" y="3757612"/>
            <a:ext cx="191109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Tarde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rPr>
              <a:t>  </a:t>
            </a:r>
            <a:r>
              <a:rPr lang="en-U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(Pico)</a:t>
            </a:r>
            <a:endParaRPr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35" name="Google Shape;163;p17"/>
          <p:cNvSpPr txBox="1"/>
          <p:nvPr/>
        </p:nvSpPr>
        <p:spPr>
          <a:xfrm>
            <a:off x="10477500" y="3757612"/>
            <a:ext cx="8858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17:00 - 20:00</a:t>
            </a:r>
            <a:endParaRPr/>
          </a:p>
        </p:txBody>
      </p:sp>
      <p:sp>
        <p:nvSpPr>
          <p:cNvPr id="36" name="Google Shape;164;p17"/>
          <p:cNvSpPr txBox="1"/>
          <p:nvPr/>
        </p:nvSpPr>
        <p:spPr>
          <a:xfrm>
            <a:off x="6629400" y="4386262"/>
            <a:ext cx="1143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Noche</a:t>
            </a:r>
            <a:endParaRPr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37" name="Google Shape;165;p17"/>
          <p:cNvSpPr txBox="1"/>
          <p:nvPr/>
        </p:nvSpPr>
        <p:spPr>
          <a:xfrm>
            <a:off x="10410825" y="4386262"/>
            <a:ext cx="9525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20:00 - 00:00</a:t>
            </a:r>
            <a:endParaRPr/>
          </a:p>
        </p:txBody>
      </p:sp>
      <p:sp>
        <p:nvSpPr>
          <p:cNvPr id="38" name="Google Shape;166;p17"/>
          <p:cNvSpPr txBox="1"/>
          <p:nvPr/>
        </p:nvSpPr>
        <p:spPr>
          <a:xfrm>
            <a:off x="6629400" y="5014912"/>
            <a:ext cx="202996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Madrugada</a:t>
            </a:r>
            <a:endParaRPr sz="1500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39" name="Google Shape;167;p17"/>
          <p:cNvSpPr txBox="1"/>
          <p:nvPr/>
        </p:nvSpPr>
        <p:spPr>
          <a:xfrm>
            <a:off x="10410825" y="5014912"/>
            <a:ext cx="9525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00:00 - 07:00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99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1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025" y="2360428"/>
            <a:ext cx="5443349" cy="3026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581025" y="1047799"/>
            <a:ext cx="54906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Distancia </a:t>
            </a:r>
            <a:r>
              <a:rPr lang="en-US" sz="28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(</a:t>
            </a:r>
            <a:r>
              <a:rPr lang="es-AR" sz="28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28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2800" b="1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Km)</a:t>
            </a:r>
            <a:endParaRPr sz="2800" b="1" dirty="0">
              <a:solidFill>
                <a:srgbClr val="4BC7DD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857212" y="2890032"/>
            <a:ext cx="4812068" cy="226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s-ES" sz="1600" b="1" dirty="0" smtClean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Obtención de Coordenadas </a:t>
            </a:r>
            <a:r>
              <a:rPr lang="es-ES" sz="1600" b="1" dirty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G</a:t>
            </a:r>
            <a:r>
              <a:rPr lang="es-ES" sz="1600" b="1" dirty="0" smtClean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eográficas </a:t>
            </a:r>
            <a:r>
              <a:rPr lang="es-ES" sz="1600" b="1" dirty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del V</a:t>
            </a:r>
            <a:r>
              <a:rPr lang="es-ES" sz="1600" b="1" dirty="0" smtClean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iaje</a:t>
            </a:r>
          </a:p>
          <a:p>
            <a:pPr lvl="0">
              <a:lnSpc>
                <a:spcPct val="160000"/>
              </a:lnSpc>
            </a:pPr>
            <a:endParaRPr lang="es-ES" sz="1600" b="1" dirty="0" smtClean="0">
              <a:solidFill>
                <a:schemeClr val="bg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lvl="0">
              <a:lnSpc>
                <a:spcPct val="160000"/>
              </a:lnSpc>
              <a:buClr>
                <a:srgbClr val="B0B0B0"/>
              </a:buClr>
            </a:pPr>
            <a:r>
              <a:rPr lang="fr-F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Mediante la unión de Longitud </a:t>
            </a:r>
            <a:r>
              <a:rPr lang="fr-FR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y Latitud </a:t>
            </a:r>
            <a:r>
              <a:rPr lang="fr-F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del inicio </a:t>
            </a:r>
            <a:r>
              <a:rPr lang="fr-FR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(</a:t>
            </a:r>
            <a:r>
              <a:rPr lang="fr-FR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pickup_longitude</a:t>
            </a:r>
            <a:r>
              <a:rPr lang="fr-FR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-FR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pickup_latitude</a:t>
            </a:r>
            <a:r>
              <a:rPr lang="fr-FR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 </a:t>
            </a:r>
            <a:r>
              <a:rPr lang="fr-F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y de Longitud </a:t>
            </a:r>
            <a:r>
              <a:rPr lang="fr-FR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y Latitud </a:t>
            </a:r>
            <a:r>
              <a:rPr lang="fr-F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del </a:t>
            </a:r>
            <a:r>
              <a:rPr lang="fr-FR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f</a:t>
            </a:r>
            <a:r>
              <a:rPr lang="fr-F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inal del viaje (</a:t>
            </a:r>
            <a:r>
              <a:rPr lang="fr-FR" sz="1500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dropoff_longitude</a:t>
            </a:r>
            <a:r>
              <a:rPr lang="fr-FR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fr-FR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dropoff_latitude</a:t>
            </a:r>
            <a:r>
              <a:rPr lang="fr-FR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</a:t>
            </a:r>
            <a:endParaRPr lang="fr-FR" sz="1500" dirty="0">
              <a:solidFill>
                <a:srgbClr val="B0B0B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Ingeniería </a:t>
            </a:r>
            <a:r>
              <a:rPr lang="en-US" sz="3600" b="1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de Variable </a:t>
            </a:r>
            <a:r>
              <a:rPr lang="en-US" sz="3600" b="1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Geoespacial</a:t>
            </a:r>
            <a:endParaRPr dirty="0"/>
          </a:p>
        </p:txBody>
      </p:sp>
      <p:pic>
        <p:nvPicPr>
          <p:cNvPr id="31" name="Google Shape;115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6541" y="2360428"/>
            <a:ext cx="5443349" cy="302648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4;p17"/>
          <p:cNvSpPr txBox="1"/>
          <p:nvPr/>
        </p:nvSpPr>
        <p:spPr>
          <a:xfrm>
            <a:off x="6487410" y="2875095"/>
            <a:ext cx="4901609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s-ES" sz="1600" b="1" dirty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Fórmula de </a:t>
            </a:r>
            <a:r>
              <a:rPr lang="es-ES" sz="1600" b="1" dirty="0" smtClean="0">
                <a:solidFill>
                  <a:schemeClr val="bg1"/>
                </a:solidFill>
                <a:latin typeface="Urbanist"/>
                <a:ea typeface="Urbanist"/>
                <a:cs typeface="Urbanist"/>
                <a:sym typeface="Urbanist"/>
              </a:rPr>
              <a:t>Haversine</a:t>
            </a:r>
            <a:endParaRPr lang="es-ES" sz="1500" dirty="0">
              <a:solidFill>
                <a:srgbClr val="B0B0B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>
              <a:lnSpc>
                <a:spcPct val="160000"/>
              </a:lnSpc>
            </a:pPr>
            <a:endParaRPr lang="es-ES" sz="1500" dirty="0" smtClean="0">
              <a:solidFill>
                <a:srgbClr val="B0B0B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>
              <a:lnSpc>
                <a:spcPct val="160000"/>
              </a:lnSpc>
            </a:pPr>
            <a:r>
              <a:rPr lang="es-E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Aplicada </a:t>
            </a:r>
            <a:r>
              <a:rPr lang="es-ES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para calcular </a:t>
            </a:r>
            <a:r>
              <a:rPr lang="es-ES" sz="150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distancias </a:t>
            </a:r>
            <a:r>
              <a:rPr lang="es-ES" sz="1500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entre dos puntos </a:t>
            </a:r>
            <a:r>
              <a:rPr lang="es-E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 </a:t>
            </a:r>
            <a:r>
              <a:rPr lang="es-ES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una </a:t>
            </a:r>
            <a:r>
              <a:rPr lang="es-E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esfera (como las coordenadas geográficas).</a:t>
            </a:r>
          </a:p>
          <a:p>
            <a:pPr>
              <a:lnSpc>
                <a:spcPct val="160000"/>
              </a:lnSpc>
            </a:pPr>
            <a:r>
              <a:rPr lang="es-ES" sz="150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</a:t>
            </a:r>
            <a:r>
              <a:rPr lang="es-ES" sz="15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 dividimos por 1000 para expresar la variable </a:t>
            </a:r>
            <a:r>
              <a:rPr lang="es-ES" sz="1500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 kilómetros.</a:t>
            </a:r>
            <a:endParaRPr lang="en-US" sz="1500" b="1" dirty="0">
              <a:solidFill>
                <a:srgbClr val="B0B0B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149761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/>
        </p:nvSpPr>
        <p:spPr>
          <a:xfrm>
            <a:off x="432169" y="337286"/>
            <a:ext cx="115814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b="1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Estadística</a:t>
            </a:r>
            <a:r>
              <a:rPr lang="en-US" sz="3600" b="1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Descriptiva: </a:t>
            </a:r>
            <a:r>
              <a:rPr lang="en-US" sz="36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Análisis </a:t>
            </a:r>
            <a:r>
              <a:rPr lang="en-US" sz="3600" b="1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E</a:t>
            </a:r>
            <a:r>
              <a:rPr lang="en-US" sz="3600" b="1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xploratorio </a:t>
            </a:r>
            <a:endParaRPr sz="3600" dirty="0">
              <a:solidFill>
                <a:srgbClr val="4BC7DD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 b="2650"/>
          <a:stretch/>
        </p:blipFill>
        <p:spPr>
          <a:xfrm>
            <a:off x="347107" y="4122158"/>
            <a:ext cx="5604567" cy="2241826"/>
          </a:xfrm>
          <a:prstGeom prst="round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76" y="4122158"/>
            <a:ext cx="5604567" cy="2241826"/>
          </a:xfrm>
          <a:prstGeom prst="round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78735" y="1251264"/>
            <a:ext cx="534131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Ambos diagramas de cajas generados muestran la distribución de datos mediante cinco valores clave: </a:t>
            </a:r>
            <a:r>
              <a:rPr lang="es-E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la caja representa el 50% central de los datos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, con bordes en el primer cuartil (el 25% de datos acumulados) y tercer cuartil (el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75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%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);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línea dentro de la caja marca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la mediana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(el 50%); los bigotes se extienden hasta los valores mínimo y máximo dentro de un rango aceptable; y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los puntos </a:t>
            </a:r>
            <a:r>
              <a:rPr lang="es-ES" b="1" dirty="0" smtClean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naranja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fuera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 los bigotes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son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valores atípicos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(outliers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) </a:t>
            </a:r>
          </a:p>
          <a:p>
            <a:pPr algn="just"/>
            <a:endParaRPr lang="es-ES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El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ancho de la caja indica la dispersión de los datos, mientras que la relativa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posición de la mediana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dentro de la caja y la presencia de outliers revelan si la distribución es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sesgada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138176" y="1251264"/>
            <a:ext cx="550447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En ambas distribuciones se observa un fenómeno similar: </a:t>
            </a:r>
            <a:r>
              <a:rPr lang="es-E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Concentración </a:t>
            </a:r>
            <a:r>
              <a:rPr lang="es-E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extrema en </a:t>
            </a:r>
            <a:r>
              <a:rPr lang="es-E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valores bajos y</a:t>
            </a:r>
            <a:r>
              <a:rPr lang="es-ES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 </a:t>
            </a:r>
            <a:r>
              <a:rPr lang="es-ES" b="1" dirty="0">
                <a:solidFill>
                  <a:srgbClr val="4BC7DD"/>
                </a:solidFill>
                <a:latin typeface="Urbanist"/>
                <a:ea typeface="Urbanist"/>
                <a:cs typeface="Urbanist"/>
              </a:rPr>
              <a:t>outliers muy altos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. Las cajas están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tan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comprimidas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que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son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casi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invisibles, siendo que sus bordes son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$6 y $12,5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y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de 1,22 Km y 3,88 Km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, respectivamente.</a:t>
            </a:r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algn="just"/>
            <a:endParaRPr lang="es-ES" dirty="0" smtClean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  <a:p>
            <a:pPr algn="just"/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Los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m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áximos registrados de $499 y 8792 Km dan cuenta de dos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distribuciones profundamente sesgadas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, que arrastran a las medias a valores de $11,4 y 20,58 Km por encima de las medianas ($8,5 y 2,12 Km). Esta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abundancia de valores atípicos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impulsa la limpieza del dataset para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suavizar la alta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dispersión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de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los </a:t>
            </a:r>
            <a:r>
              <a:rPr lang="es-ES" b="1" dirty="0">
                <a:solidFill>
                  <a:schemeClr val="bg1">
                    <a:lumMod val="85000"/>
                  </a:schemeClr>
                </a:solidFill>
                <a:latin typeface="Urbanist"/>
                <a:ea typeface="Urbanist"/>
                <a:cs typeface="Urbanist"/>
              </a:rPr>
              <a:t>datos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(desviación estándar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: </a:t>
            </a:r>
            <a:r>
              <a:rPr lang="es-ES" dirty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$9,9 y 380,05 </a:t>
            </a:r>
            <a:r>
              <a:rPr lang="es-ES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</a:rPr>
              <a:t>Km) y lograr un análisis robusto.</a:t>
            </a:r>
            <a:endParaRPr lang="es-ES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234843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444204"/>
            <a:ext cx="3486150" cy="280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2925" y="2444204"/>
            <a:ext cx="3486150" cy="280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4825" y="2444204"/>
            <a:ext cx="3486150" cy="28076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904875" y="3282404"/>
            <a:ext cx="302037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Pasajeros</a:t>
            </a:r>
            <a:r>
              <a:rPr lang="en-US" sz="165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65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Extremos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904874" y="3682454"/>
            <a:ext cx="3020377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Se detectaron registros con </a:t>
            </a:r>
            <a:r>
              <a:rPr lang="es-AR" sz="1200" b="1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0 pasajeros</a:t>
            </a:r>
            <a:r>
              <a:rPr lang="es-AR" sz="12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(posibles entregas o errores) y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&gt;6 pasajeros</a:t>
            </a:r>
            <a:r>
              <a:rPr lang="es-AR" sz="12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(208 en un caso), excediendo la capacidad legal de un Uber estándar.</a:t>
            </a:r>
            <a:endParaRPr lang="es-AR" dirty="0"/>
          </a:p>
        </p:txBody>
      </p:sp>
      <p:sp>
        <p:nvSpPr>
          <p:cNvPr id="120" name="Google Shape;120;p15"/>
          <p:cNvSpPr txBox="1"/>
          <p:nvPr/>
        </p:nvSpPr>
        <p:spPr>
          <a:xfrm>
            <a:off x="904875" y="4752826"/>
            <a:ext cx="2876550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Acción: Filtrar rango [1-6]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4676775" y="3282404"/>
            <a:ext cx="302037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Tarifas </a:t>
            </a:r>
            <a:r>
              <a:rPr lang="en-US" sz="165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Negativas</a:t>
            </a:r>
            <a:endParaRPr dirty="0"/>
          </a:p>
        </p:txBody>
      </p:sp>
      <p:sp>
        <p:nvSpPr>
          <p:cNvPr id="122" name="Google Shape;122;p15"/>
          <p:cNvSpPr txBox="1"/>
          <p:nvPr/>
        </p:nvSpPr>
        <p:spPr>
          <a:xfrm>
            <a:off x="4676775" y="3682454"/>
            <a:ext cx="2876550" cy="97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Existen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transacciones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con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valores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2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sz="12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≤ 0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puede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representar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reembolsos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fallos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sistema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o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prueba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no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comerciales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4676775" y="4752826"/>
            <a:ext cx="2876550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Acción: Eliminar valores ≤ 0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8448675" y="3282404"/>
            <a:ext cx="3020377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Distancia Cero</a:t>
            </a:r>
            <a:endParaRPr dirty="0"/>
          </a:p>
        </p:txBody>
      </p:sp>
      <p:sp>
        <p:nvSpPr>
          <p:cNvPr id="125" name="Google Shape;125;p15"/>
          <p:cNvSpPr txBox="1"/>
          <p:nvPr/>
        </p:nvSpPr>
        <p:spPr>
          <a:xfrm>
            <a:off x="8448675" y="3682454"/>
            <a:ext cx="28765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donde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punto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recogida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idéntico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al de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destino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resultando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2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2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0 km </a:t>
            </a:r>
            <a:r>
              <a:rPr lang="en-US" sz="12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recorridos</a:t>
            </a:r>
            <a:r>
              <a:rPr lang="en-US" sz="12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26" name="Google Shape;126;p15"/>
          <p:cNvSpPr txBox="1"/>
          <p:nvPr/>
        </p:nvSpPr>
        <p:spPr>
          <a:xfrm>
            <a:off x="8448675" y="4752826"/>
            <a:ext cx="2876550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Acción</a:t>
            </a:r>
            <a:r>
              <a:rPr lang="en-US" sz="1050" b="0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: </a:t>
            </a:r>
            <a:r>
              <a:rPr lang="en-US" sz="1050" b="0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Eliminar</a:t>
            </a:r>
            <a:r>
              <a:rPr lang="en-US" sz="1050" b="0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050" b="0" i="0" u="none" strike="noStrike" cap="none" dirty="0" err="1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si</a:t>
            </a:r>
            <a:r>
              <a:rPr lang="en-US" sz="1050" b="0" i="0" u="none" strike="noStrike" cap="none" dirty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 Distancia = 0</a:t>
            </a:r>
            <a:endParaRPr dirty="0"/>
          </a:p>
        </p:txBody>
      </p:sp>
      <p:pic>
        <p:nvPicPr>
          <p:cNvPr id="127" name="Google Shape;127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4875" y="2749004"/>
            <a:ext cx="381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76775" y="2749004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8675" y="2749004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581025" y="390525"/>
            <a:ext cx="1158144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Detección de Anomalías Numéricas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555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611" y="2111138"/>
            <a:ext cx="4943475" cy="152013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581025" y="583020"/>
            <a:ext cx="5190648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Anomalías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Espaciales</a:t>
            </a:r>
            <a:endParaRPr dirty="0"/>
          </a:p>
        </p:txBody>
      </p:sp>
      <p:sp>
        <p:nvSpPr>
          <p:cNvPr id="138" name="Google Shape;138;p16"/>
          <p:cNvSpPr txBox="1"/>
          <p:nvPr/>
        </p:nvSpPr>
        <p:spPr>
          <a:xfrm>
            <a:off x="6344903" y="2577863"/>
            <a:ext cx="5068033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00" b="1" dirty="0" smtClean="0">
                <a:solidFill>
                  <a:srgbClr val="E2E2E2"/>
                </a:solidFill>
                <a:latin typeface="Urbanist"/>
                <a:ea typeface="Urbanist"/>
                <a:cs typeface="Urbanist"/>
                <a:sym typeface="Urbanist"/>
              </a:rPr>
              <a:t>Análisis de coordenadas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Revela puntos fuera de la ciudad de Nueva York</a:t>
            </a:r>
            <a:r>
              <a:rPr lang="en-US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dirty="0"/>
          </a:p>
        </p:txBody>
      </p:sp>
      <p:sp>
        <p:nvSpPr>
          <p:cNvPr id="139" name="Google Shape;139;p16"/>
          <p:cNvSpPr txBox="1"/>
          <p:nvPr/>
        </p:nvSpPr>
        <p:spPr>
          <a:xfrm>
            <a:off x="6344903" y="3702724"/>
            <a:ext cx="516142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1" i="0" u="none" strike="noStrike" cap="none" dirty="0" smtClean="0">
                <a:solidFill>
                  <a:srgbClr val="4BC7DD"/>
                </a:solidFill>
                <a:latin typeface="Urbanist"/>
                <a:ea typeface="Urbanist"/>
                <a:cs typeface="Urbanist"/>
                <a:sym typeface="Urbanist"/>
              </a:rPr>
              <a:t>Solución:</a:t>
            </a:r>
            <a:r>
              <a:rPr lang="es-AR" sz="15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Se aplicó una "caja límite" (Bounding Box) estricta para conservar sólo coordenadas dentro del área metropolitana de NYC.</a:t>
            </a:r>
            <a:endParaRPr lang="es-AR" dirty="0"/>
          </a:p>
        </p:txBody>
      </p:sp>
      <p:sp>
        <p:nvSpPr>
          <p:cNvPr id="141" name="Google Shape;141;p16"/>
          <p:cNvSpPr txBox="1"/>
          <p:nvPr/>
        </p:nvSpPr>
        <p:spPr>
          <a:xfrm>
            <a:off x="933211" y="2301638"/>
            <a:ext cx="47505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Null Island (0, 0)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933211" y="2749313"/>
            <a:ext cx="4524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Gran cantidad de errores de GPS imputados por defecto como Latitud 0, Longitud 0 (Golfo de Guinea, África).</a:t>
            </a:r>
            <a:endParaRPr/>
          </a:p>
        </p:txBody>
      </p:sp>
      <p:pic>
        <p:nvPicPr>
          <p:cNvPr id="9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611" y="3802718"/>
            <a:ext cx="4943475" cy="15201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1;p16"/>
          <p:cNvSpPr txBox="1"/>
          <p:nvPr/>
        </p:nvSpPr>
        <p:spPr>
          <a:xfrm>
            <a:off x="933211" y="3993218"/>
            <a:ext cx="475059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Coordenadas Inválidas</a:t>
            </a:r>
            <a:endParaRPr dirty="0"/>
          </a:p>
        </p:txBody>
      </p:sp>
      <p:sp>
        <p:nvSpPr>
          <p:cNvPr id="11" name="Google Shape;142;p16"/>
          <p:cNvSpPr txBox="1"/>
          <p:nvPr/>
        </p:nvSpPr>
        <p:spPr>
          <a:xfrm>
            <a:off x="914160" y="4269443"/>
            <a:ext cx="452437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60000"/>
              </a:lnSpc>
            </a:pPr>
            <a:r>
              <a:rPr lang="es-AR" sz="135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13 observaciones exceden rango </a:t>
            </a:r>
            <a:r>
              <a:rPr lang="es-AR" sz="135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real </a:t>
            </a:r>
            <a:r>
              <a:rPr lang="es-AR" sz="135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posible para </a:t>
            </a:r>
            <a:r>
              <a:rPr lang="es-ES" sz="135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Latitud (entre </a:t>
            </a:r>
            <a:r>
              <a:rPr lang="es-ES" sz="135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-90 y </a:t>
            </a:r>
            <a:r>
              <a:rPr lang="es-ES" sz="1350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90 grados</a:t>
            </a:r>
            <a:r>
              <a:rPr lang="es-ES" sz="1350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)</a:t>
            </a:r>
            <a:r>
              <a:rPr lang="es-ES" sz="135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y para Longitud (entre </a:t>
            </a:r>
            <a:r>
              <a:rPr lang="es-ES" sz="1350" b="1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-180 y </a:t>
            </a:r>
            <a:r>
              <a:rPr lang="es-ES" sz="1350" b="1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180 grados)</a:t>
            </a:r>
            <a:endParaRPr lang="es-AR" sz="1350" b="1" dirty="0">
              <a:solidFill>
                <a:srgbClr val="B0B0B0"/>
              </a:solidFill>
              <a:latin typeface="Urbanist"/>
              <a:ea typeface="Urbanist"/>
              <a:cs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11724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498" y="2890411"/>
            <a:ext cx="5113376" cy="360208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6667498" y="479129"/>
            <a:ext cx="5190648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Criterio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de Corte: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Máxima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$60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6667498" y="1683222"/>
            <a:ext cx="5113376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 límite superior de </a:t>
            </a:r>
            <a:r>
              <a:rPr lang="es-AR" b="1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$60 USD</a:t>
            </a:r>
            <a:r>
              <a:rPr lang="es-AR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se basa en un análisis de la distribución de las tarifas para asegurar la representatividad del </a:t>
            </a:r>
            <a:r>
              <a:rPr lang="es-AR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dataset</a:t>
            </a:r>
            <a:r>
              <a:rPr lang="es-AR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lang="es-AR" sz="120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6896098" y="3080911"/>
            <a:ext cx="47505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Justificación</a:t>
            </a:r>
            <a:r>
              <a:rPr lang="en-US" sz="1600" b="1" i="0" u="none" strike="noStrike" cap="none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600" b="1" i="0" u="none" strike="noStrike" cap="none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Estadística</a:t>
            </a:r>
            <a:endParaRPr sz="1600"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6905842" y="3365800"/>
            <a:ext cx="4636683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Percentil</a:t>
            </a:r>
            <a:r>
              <a:rPr lang="en-US" sz="13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99: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La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tarifa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$60 se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encuentra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aproximadamente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</a:t>
            </a:r>
            <a:r>
              <a:rPr lang="en-US" sz="1300" b="1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percentil</a:t>
            </a:r>
            <a:r>
              <a:rPr lang="en-US" sz="1300" b="1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99</a:t>
            </a:r>
            <a:r>
              <a:rPr lang="en-US" sz="13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 la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distribución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original.</a:t>
            </a:r>
            <a:endParaRPr sz="1300"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6848886" y="4267697"/>
            <a:ext cx="4750593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Exclusión</a:t>
            </a:r>
            <a:r>
              <a:rPr lang="en-US" sz="13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Outliers: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Al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establecer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este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corte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, se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elimina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solo 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el </a:t>
            </a:r>
            <a:r>
              <a:rPr lang="en-US" sz="1300" b="1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1%</a:t>
            </a:r>
            <a:r>
              <a:rPr lang="en-US" sz="13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de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los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valores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más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extremos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y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atípicos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grandes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outliers) del dataset.</a:t>
            </a:r>
            <a:endParaRPr sz="1300"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6848888" y="5195477"/>
            <a:ext cx="4750593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Mantenimiento</a:t>
            </a:r>
            <a:r>
              <a:rPr lang="en-US" sz="13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 </a:t>
            </a:r>
            <a:r>
              <a:rPr lang="en-US" sz="1300" b="1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Datos</a:t>
            </a:r>
            <a:r>
              <a:rPr lang="en-US" sz="1300" b="1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Se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garantiza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que el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análisis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se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centre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los</a:t>
            </a:r>
            <a:r>
              <a:rPr lang="en-US" sz="13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viajes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habituales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en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NYC</a:t>
            </a:r>
            <a:r>
              <a:rPr lang="en-US" sz="13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(de </a:t>
            </a:r>
            <a:r>
              <a:rPr lang="en-US" sz="1300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los</a:t>
            </a:r>
            <a:r>
              <a:rPr lang="en-US" sz="13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cuales</a:t>
            </a:r>
            <a:r>
              <a:rPr lang="en-US" sz="13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el 50%  se </a:t>
            </a:r>
            <a:r>
              <a:rPr lang="en-US" sz="1300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concentra</a:t>
            </a:r>
            <a:r>
              <a:rPr lang="en-US" sz="1300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entre</a:t>
            </a:r>
            <a:r>
              <a:rPr lang="en-US" sz="13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$6 y $12,5) </a:t>
            </a:r>
            <a:r>
              <a:rPr lang="en-US" sz="1300" b="0" i="0" u="none" strike="noStrike" cap="none" dirty="0" err="1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aumentando</a:t>
            </a:r>
            <a:r>
              <a:rPr lang="en-US" sz="1300" b="0" i="0" u="none" strike="noStrike" cap="none" dirty="0" smtClean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la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robustez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 del </a:t>
            </a:r>
            <a:r>
              <a:rPr lang="en-US" sz="1300" b="0" i="0" u="none" strike="noStrike" cap="none" dirty="0" err="1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modelo</a:t>
            </a:r>
            <a:r>
              <a:rPr lang="en-US" sz="1300" b="0" i="0" u="none" strike="noStrike" cap="none" dirty="0">
                <a:solidFill>
                  <a:srgbClr val="B0B0B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300" dirty="0"/>
          </a:p>
        </p:txBody>
      </p:sp>
      <p:pic>
        <p:nvPicPr>
          <p:cNvPr id="93" name="Google Shape;93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6098" y="3506700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1001" y="4371114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96098" y="5305741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" b="1"/>
          <a:stretch/>
        </p:blipFill>
        <p:spPr>
          <a:xfrm>
            <a:off x="298879" y="462186"/>
            <a:ext cx="5988570" cy="3476199"/>
          </a:xfrm>
          <a:prstGeom prst="round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9" y="4067179"/>
            <a:ext cx="5988570" cy="239542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Words>2524</Words>
  <Application>Microsoft Office PowerPoint</Application>
  <PresentationFormat>Panorámica</PresentationFormat>
  <Paragraphs>217</Paragraphs>
  <Slides>31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Roboto</vt:lpstr>
      <vt:lpstr>Arial</vt:lpstr>
      <vt:lpstr>Montserrat</vt:lpstr>
      <vt:lpstr>Urbanist</vt:lpstr>
      <vt:lpstr>Calibri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Mariela</dc:creator>
  <cp:lastModifiedBy>Mariela</cp:lastModifiedBy>
  <cp:revision>136</cp:revision>
  <dcterms:modified xsi:type="dcterms:W3CDTF">2025-11-30T22:26:54Z</dcterms:modified>
</cp:coreProperties>
</file>